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9" r:id="rId3"/>
    <p:sldId id="276" r:id="rId4"/>
    <p:sldId id="27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7FF"/>
    <a:srgbClr val="F7F7F7"/>
    <a:srgbClr val="00D6D1"/>
    <a:srgbClr val="EDEDED"/>
    <a:srgbClr val="8271B5"/>
    <a:srgbClr val="FF0A53"/>
    <a:srgbClr val="EFEFEF"/>
    <a:srgbClr val="00F1EA"/>
    <a:srgbClr val="FF0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3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E3FDC-2302-4C8F-BE88-22CF36E54129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CF745-38BA-4DE8-B8D0-E6D23C8FA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9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C2E94-5D66-48C2-AF21-92253BA9241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10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67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95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80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F5277-AA95-421B-BB54-DDBB8CD79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C85C92-045C-4F55-993D-BB241EA665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5AEC91-E8AD-408C-9E9B-5FE506031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3A2A-C01A-46D8-9E86-848F7F6A109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C08F9E-6AF9-4321-BC6E-CB0B845B6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BE14EA-4BAC-44D5-8661-B4B579215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E9F4-0373-4E27-82DA-8DD039FE1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656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C4ED8-FBC3-437F-9C42-FFCAE746E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F006AC-FA7B-44EE-8969-877418A6C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0D9469-7564-4694-91D2-204B546B5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3A2A-C01A-46D8-9E86-848F7F6A109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565FB9-62ED-4D17-8615-E13ADA6B6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93FD6A-46CF-4E32-AD0A-F2F05098A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E9F4-0373-4E27-82DA-8DD039FE1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678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1CA82-5C2E-499A-BB2E-B1B5BCB7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4A77E9-B724-42C2-955A-D2EF0732A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0D92E-AE07-48DE-8D65-CBFAA7482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3A2A-C01A-46D8-9E86-848F7F6A109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B8541F-E7F7-47D1-A082-431EF6659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13E647-8B69-4238-B63C-4831AE7D1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E9F4-0373-4E27-82DA-8DD039FE1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17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763C3-F494-4E1C-9A30-7CE69268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B7577A-109A-4521-960D-836BA5A8BD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40CF2B-F65A-4A63-B2C3-BC51F146D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9E61A6-AD47-49BA-AB36-58959ACA6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3A2A-C01A-46D8-9E86-848F7F6A109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57722F-475E-4281-B263-290BB2EC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827653-636C-48B1-8532-5E4B3F446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E9F4-0373-4E27-82DA-8DD039FE1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381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553BF9-B7D8-43C6-A06E-67E95876E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1B4AE4-D10A-4C91-9109-303D9AF49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5A4B03-4D8A-448C-9BE2-FEC9FBB9A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3120EAE-777D-48CA-99F8-BB0835F82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08E052-77E2-4CB8-91DC-2D14FB1F97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915CF7-C383-4BE9-B60D-FB8880B5A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3A2A-C01A-46D8-9E86-848F7F6A109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780466F-FAD7-4FFD-9F6E-B8665EF21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30B0406-2769-4F05-9BAD-C2DF8AA7A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E9F4-0373-4E27-82DA-8DD039FE1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50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6B917-D749-483B-9160-CCF08FA6B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F2318C-E098-4DD9-9D7D-9F1BB9E70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3A2A-C01A-46D8-9E86-848F7F6A109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0D61D6C-9EA8-4323-A516-FA6FC700E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6B6E591-39C5-4837-A872-7023BA582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E9F4-0373-4E27-82DA-8DD039FE1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652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A75720-2535-4F28-B189-A4E026FC5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3A2A-C01A-46D8-9E86-848F7F6A109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05BE0E-3EB5-46B2-A8B9-41161E9F4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E626E5-56AB-4057-8B33-FF9DF252D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E9F4-0373-4E27-82DA-8DD039FE1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379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A9F2C4-54D3-4819-A1F3-B81ADADE3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90DB7C-C6F4-4733-8356-886C043F2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6C66BE-1105-42BB-80D8-79772B0E2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26C4D9-8F73-4AF6-861D-508B96F8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3A2A-C01A-46D8-9E86-848F7F6A109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D95528-9406-44ED-8695-A2C41200C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671646-58EB-4E1B-9654-066FC8AB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E9F4-0373-4E27-82DA-8DD039FE1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62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69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DD5F2-858C-41EF-9D72-057679031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9F53C9-6FA9-419F-BBC0-DAF58CA6B5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A68063-938E-4F70-AC2F-A2ADF5C4A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31CD43-74BD-4443-8134-563EAF60B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3A2A-C01A-46D8-9E86-848F7F6A109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43004F-81BC-4E29-9759-620877855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8F027D-2675-47D2-9338-6D8CC8B58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E9F4-0373-4E27-82DA-8DD039FE1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714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91398-ED59-45FA-9E71-D4FDBC555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127BB9-5ADC-41D0-938C-FB97C8B55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8EC6D5-4443-4968-BB49-6DA3D6A0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3A2A-C01A-46D8-9E86-848F7F6A109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4B65FF-A59E-46BA-947F-82F4BF57C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E7ACD9-B6A3-4B7F-A492-C5DA882A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E9F4-0373-4E27-82DA-8DD039FE1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343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39159C5-52AD-4BE7-9463-68E5E95CDF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8FB363-A81D-4C8C-B169-62F12ACFE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504850-B63B-48B7-8E72-2F397B74C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3A2A-C01A-46D8-9E86-848F7F6A109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7D1919-68AF-4E73-9AAD-928B654EF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611E55-0E7A-44F3-B3F1-C384A85E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E9F4-0373-4E27-82DA-8DD039FE1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07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75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5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3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87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3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85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8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9FB66-DBE4-4599-9B3C-E1452FD2AC05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7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CC971-CBCD-4416-B287-99361F77E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9FE630-EF1D-4DD8-9AAD-A7431ABF0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D12871-73F3-4AAF-A3C1-032618E20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D3A2A-C01A-46D8-9E86-848F7F6A109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9CB0C6-7940-43C4-B31E-8CCE080AB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A1499B-BBD7-42AF-A393-22559B0BC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8E9F4-0373-4E27-82DA-8DD039FE1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90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g"/><Relationship Id="rId7" Type="http://schemas.openxmlformats.org/officeDocument/2006/relationships/image" Target="../media/image91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9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microsoft.com/office/2007/relationships/hdphoto" Target="../media/hdphoto1.wdp"/><Relationship Id="rId7" Type="http://schemas.openxmlformats.org/officeDocument/2006/relationships/image" Target="../media/image3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1.wdp"/><Relationship Id="rId7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microsoft.com/office/2007/relationships/hdphoto" Target="../media/hdphoto1.wdp"/><Relationship Id="rId7" Type="http://schemas.openxmlformats.org/officeDocument/2006/relationships/image" Target="../media/image4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10" Type="http://schemas.microsoft.com/office/2007/relationships/hdphoto" Target="../media/hdphoto13.wdp"/><Relationship Id="rId4" Type="http://schemas.openxmlformats.org/officeDocument/2006/relationships/image" Target="../media/image14.pn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98.svg"/><Relationship Id="rId15" Type="http://schemas.openxmlformats.org/officeDocument/2006/relationships/image" Target="../media/image96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8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96.svg"/><Relationship Id="rId10" Type="http://schemas.openxmlformats.org/officeDocument/2006/relationships/image" Target="../media/image11.png"/><Relationship Id="rId4" Type="http://schemas.openxmlformats.org/officeDocument/2006/relationships/image" Target="../media/image98.svg"/><Relationship Id="rId9" Type="http://schemas.openxmlformats.org/officeDocument/2006/relationships/image" Target="../media/image8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8.wdp"/><Relationship Id="rId7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microsoft.com/office/2007/relationships/hdphoto" Target="../media/hdphoto9.wdp"/><Relationship Id="rId4" Type="http://schemas.openxmlformats.org/officeDocument/2006/relationships/image" Target="../media/image13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9B1654-0041-410E-B63B-5E5EB0AC63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942" y="5131768"/>
            <a:ext cx="3457575" cy="1685339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B2AC13C-056F-4E77-A779-510B71907A55}"/>
              </a:ext>
            </a:extLst>
          </p:cNvPr>
          <p:cNvSpPr/>
          <p:nvPr/>
        </p:nvSpPr>
        <p:spPr>
          <a:xfrm>
            <a:off x="1264037" y="0"/>
            <a:ext cx="10949385" cy="6858000"/>
          </a:xfrm>
          <a:prstGeom prst="rect">
            <a:avLst/>
          </a:prstGeom>
          <a:blipFill dpi="0" rotWithShape="1">
            <a:blip r:embed="rId3">
              <a:alphaModFix amt="1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https://shadr.tv/wp-content/uploads/2020/03/megafons.jpg">
            <a:extLst>
              <a:ext uri="{FF2B5EF4-FFF2-40B4-BE49-F238E27FC236}">
                <a16:creationId xmlns:a16="http://schemas.microsoft.com/office/drawing/2014/main" id="{7B0E855F-D410-4279-814E-753BE7107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40" y="550477"/>
            <a:ext cx="4564541" cy="304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3F0BFDA-41C0-42A6-8975-17F86FFD81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2" t="5" r="374" b="94424"/>
          <a:stretch/>
        </p:blipFill>
        <p:spPr>
          <a:xfrm>
            <a:off x="7602562" y="3428999"/>
            <a:ext cx="4584038" cy="342685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61528DF-9688-4B47-9CE2-8DC225E28B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" r="6269" b="94422"/>
          <a:stretch/>
        </p:blipFill>
        <p:spPr>
          <a:xfrm>
            <a:off x="1365635" y="6643501"/>
            <a:ext cx="10826365" cy="2144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DD931E3-BA9F-4C08-AC6C-D43CC46C4E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3" y="35775"/>
            <a:ext cx="1160074" cy="1240163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120E34E-169F-43E1-9D12-DE08F8AEFE85}"/>
              </a:ext>
            </a:extLst>
          </p:cNvPr>
          <p:cNvSpPr/>
          <p:nvPr/>
        </p:nvSpPr>
        <p:spPr>
          <a:xfrm>
            <a:off x="303000" y="6142525"/>
            <a:ext cx="76200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PT Sans" panose="020B0503020203020204" pitchFamily="34" charset="-52"/>
                <a:cs typeface="+mn-cs"/>
              </a:rPr>
              <a:t>12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4C97592-02D8-4643-895B-85787E56CBB9}"/>
              </a:ext>
            </a:extLst>
          </p:cNvPr>
          <p:cNvSpPr/>
          <p:nvPr/>
        </p:nvSpPr>
        <p:spPr>
          <a:xfrm>
            <a:off x="1368000" y="166801"/>
            <a:ext cx="10824000" cy="977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B356B37-1E61-4938-A82A-226DBE22C899}"/>
              </a:ext>
            </a:extLst>
          </p:cNvPr>
          <p:cNvSpPr/>
          <p:nvPr/>
        </p:nvSpPr>
        <p:spPr>
          <a:xfrm>
            <a:off x="2895601" y="312644"/>
            <a:ext cx="9103536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AD1E60"/>
                    </a:gs>
                    <a:gs pos="100000">
                      <a:srgbClr val="002060"/>
                    </a:gs>
                  </a:gsLst>
                  <a:lin ang="5400000" scaled="1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СИГНАЛ ОПОВЕЩЕНИЯ ГО</a:t>
            </a:r>
            <a:endParaRPr kumimoji="0" lang="ru-RU" sz="4000" b="1" i="0" u="none" strike="noStrike" kern="1200" cap="none" spc="0" normalizeH="0" baseline="0" noProof="0" dirty="0">
              <a:ln w="0"/>
              <a:gradFill>
                <a:gsLst>
                  <a:gs pos="0">
                    <a:srgbClr val="AD1E60"/>
                  </a:gs>
                  <a:gs pos="100000">
                    <a:srgbClr val="002060"/>
                  </a:gs>
                </a:gsLst>
                <a:lin ang="5400000" scaled="1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PT Sans" panose="020B0503020203020204" pitchFamily="34" charset="-52"/>
              <a:cs typeface="+mn-cs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D31AC8B-A958-42D7-B66E-09D7177B68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746883">
            <a:off x="1721176" y="288506"/>
            <a:ext cx="1076257" cy="86855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48FDEE5-D3E8-45CD-9A9D-7C87241D05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20746883">
            <a:off x="90184" y="2994721"/>
            <a:ext cx="1076257" cy="868559"/>
          </a:xfrm>
          <a:prstGeom prst="rect">
            <a:avLst/>
          </a:prstGeom>
        </p:spPr>
      </p:pic>
      <p:sp>
        <p:nvSpPr>
          <p:cNvPr id="36" name="TextBox 5">
            <a:extLst>
              <a:ext uri="{FF2B5EF4-FFF2-40B4-BE49-F238E27FC236}">
                <a16:creationId xmlns:a16="http://schemas.microsoft.com/office/drawing/2014/main" id="{84B922DF-B913-424F-A379-3A9CE25A5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897" y="2087637"/>
            <a:ext cx="57007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УСЛЫШАВ ЗВУЧАНИЕ СИРЕН:</a:t>
            </a:r>
          </a:p>
        </p:txBody>
      </p:sp>
      <p:sp>
        <p:nvSpPr>
          <p:cNvPr id="38" name="TextBox 7">
            <a:extLst>
              <a:ext uri="{FF2B5EF4-FFF2-40B4-BE49-F238E27FC236}">
                <a16:creationId xmlns:a16="http://schemas.microsoft.com/office/drawing/2014/main" id="{819DFFCB-E447-486D-B1C0-6AE2173F9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897" y="2703587"/>
            <a:ext cx="57007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Включить телевизор, радиоприемник, др. источник информации и не выключать его, т.к. в условиях изменяющейся обстановки возможна передача нескольких информационных сообщений.</a:t>
            </a:r>
          </a:p>
        </p:txBody>
      </p:sp>
      <p:sp>
        <p:nvSpPr>
          <p:cNvPr id="39" name="Стрелка вправо 8">
            <a:extLst>
              <a:ext uri="{FF2B5EF4-FFF2-40B4-BE49-F238E27FC236}">
                <a16:creationId xmlns:a16="http://schemas.microsoft.com/office/drawing/2014/main" id="{87279864-F7F8-41C8-B76D-BA185E407928}"/>
              </a:ext>
            </a:extLst>
          </p:cNvPr>
          <p:cNvSpPr/>
          <p:nvPr/>
        </p:nvSpPr>
        <p:spPr>
          <a:xfrm rot="5400000">
            <a:off x="4363384" y="2476575"/>
            <a:ext cx="185737" cy="261938"/>
          </a:xfrm>
          <a:prstGeom prst="rightArrow">
            <a:avLst/>
          </a:prstGeom>
          <a:solidFill>
            <a:srgbClr val="AD1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5E33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Стрелка вправо 9">
            <a:extLst>
              <a:ext uri="{FF2B5EF4-FFF2-40B4-BE49-F238E27FC236}">
                <a16:creationId xmlns:a16="http://schemas.microsoft.com/office/drawing/2014/main" id="{A28E1001-4C18-4EBF-9034-433A5D2D2C22}"/>
              </a:ext>
            </a:extLst>
          </p:cNvPr>
          <p:cNvSpPr/>
          <p:nvPr/>
        </p:nvSpPr>
        <p:spPr>
          <a:xfrm rot="5400000">
            <a:off x="4362590" y="3747369"/>
            <a:ext cx="187325" cy="261938"/>
          </a:xfrm>
          <a:prstGeom prst="rightArrow">
            <a:avLst/>
          </a:prstGeom>
          <a:solidFill>
            <a:srgbClr val="AD1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5E33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9307AF69-9171-46C7-94B5-02F96A23F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897" y="4005337"/>
            <a:ext cx="5700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Прослушать информационное сообщение и действовать согласно переданным указаниям (рекомендациям).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3EE8DCD-062D-494B-8DDC-5CDD95F0EACB}"/>
              </a:ext>
            </a:extLst>
          </p:cNvPr>
          <p:cNvSpPr txBox="1"/>
          <p:nvPr/>
        </p:nvSpPr>
        <p:spPr>
          <a:xfrm>
            <a:off x="1838882" y="4622875"/>
            <a:ext cx="4621211" cy="18161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речевом сообщении говорится: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Внимание! Говорит …        Далее идёт информация: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Что случилось (где, когда).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Что происходит сейчас.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Что ожидается или возможно.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Что предпринимается.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Что делать населению.</a:t>
            </a:r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90D5CBCC-4440-49D8-B8FF-5E1FDC36D9DB}"/>
              </a:ext>
            </a:extLst>
          </p:cNvPr>
          <p:cNvSpPr txBox="1">
            <a:spLocks noChangeArrowheads="1"/>
          </p:cNvSpPr>
          <p:nvPr/>
        </p:nvSpPr>
        <p:spPr>
          <a:xfrm>
            <a:off x="1530019" y="1144661"/>
            <a:ext cx="5834646" cy="812801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Порядок действия населения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по сигналу оповещения «Внимание всем»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404D0F29-4302-494C-A3D4-2AB0C979D5FA}"/>
              </a:ext>
            </a:extLst>
          </p:cNvPr>
          <p:cNvSpPr/>
          <p:nvPr/>
        </p:nvSpPr>
        <p:spPr>
          <a:xfrm>
            <a:off x="7736540" y="3653705"/>
            <a:ext cx="4316082" cy="12874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Примерный порядок действия населения по сигналу «Внимание всем!»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:</a:t>
            </a:r>
          </a:p>
          <a:p>
            <a:pPr marL="0" marR="0" lvl="0" indent="180975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Внимательно прослушать сообщение. Не паниковать. Закрыть органы дыхания платком, одеждой, по возможности предварительно смочив их водой. Прослушать дополнительную речевую информацию о порядке действий.</a:t>
            </a:r>
          </a:p>
          <a:p>
            <a:pPr marL="0" marR="0" lvl="0" indent="180975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Далее действовать, следуя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указаниям (рекомендациям)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органов власти, органов управления МЧС России, получаемым через средства массовой информации. 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38ACBF1C-0279-4525-AEA5-11E4A2D87A31}"/>
              </a:ext>
            </a:extLst>
          </p:cNvPr>
          <p:cNvSpPr/>
          <p:nvPr/>
        </p:nvSpPr>
        <p:spPr>
          <a:xfrm rot="764492">
            <a:off x="7756507" y="1214424"/>
            <a:ext cx="1881582" cy="333411"/>
          </a:xfrm>
          <a:prstGeom prst="roundRect">
            <a:avLst/>
          </a:prstGeom>
          <a:solidFill>
            <a:schemeClr val="bg1"/>
          </a:solidFill>
          <a:ln>
            <a:solidFill>
              <a:srgbClr val="AD1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AD1E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ВНИМАНИЕ ВСЕМ!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C0D7DFED-6C3F-4766-A6C4-CDC10026DE36}"/>
              </a:ext>
            </a:extLst>
          </p:cNvPr>
          <p:cNvSpPr/>
          <p:nvPr/>
        </p:nvSpPr>
        <p:spPr>
          <a:xfrm rot="350233">
            <a:off x="7667514" y="1796989"/>
            <a:ext cx="1456439" cy="341617"/>
          </a:xfrm>
          <a:prstGeom prst="roundRect">
            <a:avLst/>
          </a:prstGeom>
          <a:solidFill>
            <a:schemeClr val="bg1"/>
          </a:solidFill>
          <a:ln>
            <a:solidFill>
              <a:srgbClr val="AD1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AD1E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ВНИМАНИЕ ВСЕМ!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9D8CCC41-EAFC-4EAD-A324-BD79A27F51B7}"/>
              </a:ext>
            </a:extLst>
          </p:cNvPr>
          <p:cNvSpPr/>
          <p:nvPr/>
        </p:nvSpPr>
        <p:spPr>
          <a:xfrm rot="21300495">
            <a:off x="7626394" y="2516079"/>
            <a:ext cx="1458616" cy="248713"/>
          </a:xfrm>
          <a:prstGeom prst="roundRect">
            <a:avLst/>
          </a:prstGeom>
          <a:solidFill>
            <a:schemeClr val="bg1"/>
          </a:solidFill>
          <a:ln>
            <a:solidFill>
              <a:srgbClr val="AD1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AD1E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ВНИМАНИЕ ВСЕМ!</a:t>
            </a: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1456A010-9D07-4824-8D7E-5B977E267BD6}"/>
              </a:ext>
            </a:extLst>
          </p:cNvPr>
          <p:cNvSpPr/>
          <p:nvPr/>
        </p:nvSpPr>
        <p:spPr>
          <a:xfrm rot="21029851">
            <a:off x="9877998" y="2894660"/>
            <a:ext cx="2198806" cy="565588"/>
          </a:xfrm>
          <a:prstGeom prst="roundRect">
            <a:avLst/>
          </a:prstGeom>
          <a:solidFill>
            <a:schemeClr val="bg1"/>
          </a:solidFill>
          <a:ln>
            <a:solidFill>
              <a:srgbClr val="AD1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AD1E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ВНИМАНИЕ ВСЕМ!</a:t>
            </a:r>
          </a:p>
        </p:txBody>
      </p:sp>
    </p:spTree>
    <p:extLst>
      <p:ext uri="{BB962C8B-B14F-4D97-AF65-F5344CB8AC3E}">
        <p14:creationId xmlns:p14="http://schemas.microsoft.com/office/powerpoint/2010/main" val="165649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276712" y="550810"/>
            <a:ext cx="10408332" cy="541626"/>
            <a:chOff x="1276712" y="550810"/>
            <a:chExt cx="10408332" cy="541626"/>
          </a:xfrm>
        </p:grpSpPr>
        <p:sp>
          <p:nvSpPr>
            <p:cNvPr id="8" name="TextBox 7"/>
            <p:cNvSpPr txBox="1"/>
            <p:nvPr/>
          </p:nvSpPr>
          <p:spPr>
            <a:xfrm>
              <a:off x="1276712" y="569344"/>
              <a:ext cx="5287993" cy="52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ru-RU" sz="2800" b="1" dirty="0" smtClean="0">
                  <a:solidFill>
                    <a:srgbClr val="FF0A53"/>
                  </a:solidFill>
                  <a:latin typeface="Bahnschrift SemiBold Condensed" panose="020B0502040204020203" pitchFamily="34" charset="0"/>
                </a:rPr>
                <a:t>ДЕПАРТАМЕНТ</a:t>
              </a:r>
              <a:r>
                <a:rPr lang="ru-RU" dirty="0" smtClean="0">
                  <a:latin typeface="Bahnschrift Condensed" panose="020B0502040204020203" pitchFamily="34" charset="0"/>
                </a:rPr>
                <a:t> </a:t>
              </a:r>
              <a:r>
                <a:rPr lang="ru-RU" dirty="0" smtClean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по делам гражданской обороны,</a:t>
              </a:r>
            </a:p>
            <a:p>
              <a:pPr>
                <a:lnSpc>
                  <a:spcPct val="60000"/>
                </a:lnSpc>
              </a:pPr>
              <a:r>
                <a:rPr lang="ru-RU" dirty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ч</a:t>
              </a:r>
              <a:r>
                <a:rPr lang="ru-RU" dirty="0" smtClean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резвычайным ситуациям и пожарной безопасности г. Москвы </a:t>
              </a:r>
              <a:endParaRPr lang="ru-RU" dirty="0">
                <a:solidFill>
                  <a:srgbClr val="2727FF"/>
                </a:solidFill>
                <a:latin typeface="Bahnschrift Light Condensed" panose="020B0502040204020203" pitchFamily="34" charset="0"/>
              </a:endParaRPr>
            </a:p>
          </p:txBody>
        </p:sp>
        <p:pic>
          <p:nvPicPr>
            <p:cNvPr id="9" name="Picture 2" descr="C:\Users\sakharovaev\Desktop\Поздравления\gerb_moskv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724" y="586596"/>
              <a:ext cx="378119" cy="44637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8933" y="550810"/>
              <a:ext cx="426111" cy="49940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10058531" y="569344"/>
              <a:ext cx="11731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>
                  <a:latin typeface="Arial Narrow" panose="020B0606020202030204" pitchFamily="34" charset="0"/>
                </a:rPr>
                <a:t>Правительство</a:t>
              </a:r>
              <a:br>
                <a:rPr lang="ru-RU" sz="1100" dirty="0" smtClean="0">
                  <a:latin typeface="Arial Narrow" panose="020B0606020202030204" pitchFamily="34" charset="0"/>
                </a:rPr>
              </a:br>
              <a:r>
                <a:rPr lang="ru-RU" sz="1100" dirty="0" smtClean="0">
                  <a:latin typeface="Arial Narrow" panose="020B0606020202030204" pitchFamily="34" charset="0"/>
                </a:rPr>
                <a:t>Москвы</a:t>
              </a:r>
              <a:endParaRPr lang="ru-RU" sz="11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3628259" y="1550812"/>
            <a:ext cx="4783682" cy="695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Электробезопасность дома:</a:t>
            </a:r>
            <a:b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</a:b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правила обращения с электричеством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587884" y="2519157"/>
            <a:ext cx="9221143" cy="3943283"/>
            <a:chOff x="1587884" y="2519157"/>
            <a:chExt cx="9221143" cy="3943283"/>
          </a:xfrm>
        </p:grpSpPr>
        <p:pic>
          <p:nvPicPr>
            <p:cNvPr id="14" name="Picture 2" descr="https://nshds1-ukhta.ru/wp-content/uploads/2019/01/%D0%AD%D0%BB%D0%B5%D0%BA%D1%82%D1%80%D0%BE%D0%B1%D0%B5%D0%B7%D0%BE%D0%BF%D0%B0%D1%81%D0%BD%D0%BE%D1%81%D1%82%D1%8C-%D0%B4%D0%BE%D0%BC%D0%B0-1494303-v1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500" b="91210" l="2052" r="98632">
                          <a14:foregroundMark x1="12942" y1="26452" x2="34322" y2="22984"/>
                          <a14:foregroundMark x1="28050" y1="22177" x2="29761" y2="17984"/>
                          <a14:foregroundMark x1="71722" y1="26129" x2="90422" y2="18952"/>
                          <a14:foregroundMark x1="55074" y1="41290" x2="60490" y2="37097"/>
                          <a14:foregroundMark x1="14196" y1="80484" x2="26112" y2="66371"/>
                          <a14:foregroundMark x1="75371" y1="78952" x2="91391" y2="671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2" t="12841" r="61327" b="66555"/>
            <a:stretch/>
          </p:blipFill>
          <p:spPr bwMode="auto">
            <a:xfrm>
              <a:off x="1639642" y="2545035"/>
              <a:ext cx="2441276" cy="1069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s://nshds1-ukhta.ru/wp-content/uploads/2019/01/%D0%AD%D0%BB%D0%B5%D0%BA%D1%82%D1%80%D0%BE%D0%B1%D0%B5%D0%B7%D0%BE%D0%BF%D0%B0%D1%81%D0%BD%D0%BE%D1%81%D1%82%D1%8C-%D0%B4%D0%BE%D0%BC%D0%B0-1494303-v1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500" b="91210" l="2052" r="98632">
                          <a14:foregroundMark x1="12942" y1="26452" x2="34322" y2="22984"/>
                          <a14:foregroundMark x1="28050" y1="22177" x2="29761" y2="17984"/>
                          <a14:foregroundMark x1="71722" y1="26129" x2="90422" y2="18952"/>
                          <a14:foregroundMark x1="55074" y1="41290" x2="60490" y2="37097"/>
                          <a14:foregroundMark x1="14196" y1="80484" x2="26112" y2="66371"/>
                          <a14:foregroundMark x1="75371" y1="78952" x2="91391" y2="671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35" t="12841" b="66056"/>
            <a:stretch/>
          </p:blipFill>
          <p:spPr bwMode="auto">
            <a:xfrm>
              <a:off x="7867289" y="2532095"/>
              <a:ext cx="2563830" cy="1095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s://nshds1-ukhta.ru/wp-content/uploads/2019/01/%D0%AD%D0%BB%D0%B5%D0%BA%D1%82%D1%80%D0%BE%D0%B1%D0%B5%D0%B7%D0%BE%D0%BF%D0%B0%D1%81%D0%BD%D0%BE%D1%81%D1%82%D1%8C-%D0%B4%D0%BE%D0%BC%D0%B0-1494303-v1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500" b="91210" l="2052" r="98632">
                          <a14:foregroundMark x1="12942" y1="26452" x2="34322" y2="22984"/>
                          <a14:foregroundMark x1="28050" y1="22177" x2="29761" y2="17984"/>
                          <a14:foregroundMark x1="71722" y1="26129" x2="90422" y2="18952"/>
                          <a14:foregroundMark x1="55074" y1="41290" x2="60490" y2="37097"/>
                          <a14:foregroundMark x1="14196" y1="80484" x2="26112" y2="66371"/>
                          <a14:foregroundMark x1="75371" y1="78952" x2="91391" y2="671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04" t="30787" r="31762" b="42627"/>
            <a:stretch/>
          </p:blipFill>
          <p:spPr bwMode="auto">
            <a:xfrm>
              <a:off x="4994067" y="3233868"/>
              <a:ext cx="2475782" cy="1380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s://nshds1-ukhta.ru/wp-content/uploads/2019/01/%D0%AD%D0%BB%D0%B5%D0%BA%D1%82%D1%80%D0%BE%D0%B1%D0%B5%D0%B7%D0%BE%D0%BF%D0%B0%D1%81%D0%BD%D0%BE%D1%81%D1%82%D1%8C-%D0%B4%D0%BE%D0%BC%D0%B0-1494303-v1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500" b="91210" l="2052" r="98632">
                          <a14:foregroundMark x1="12942" y1="26452" x2="34322" y2="22984"/>
                          <a14:foregroundMark x1="28050" y1="22177" x2="29761" y2="17984"/>
                          <a14:foregroundMark x1="71722" y1="26129" x2="90422" y2="18952"/>
                          <a14:foregroundMark x1="55074" y1="41290" x2="60490" y2="37097"/>
                          <a14:foregroundMark x1="14196" y1="80484" x2="26112" y2="66371"/>
                          <a14:foregroundMark x1="75371" y1="78952" x2="91391" y2="671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4" t="57872" r="60121" b="15542"/>
            <a:stretch/>
          </p:blipFill>
          <p:spPr bwMode="auto">
            <a:xfrm>
              <a:off x="3286663" y="4426367"/>
              <a:ext cx="2501660" cy="1380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s://nshds1-ukhta.ru/wp-content/uploads/2019/01/%D0%AD%D0%BB%D0%B5%D0%BA%D1%82%D1%80%D0%BE%D0%B1%D0%B5%D0%B7%D0%BE%D0%BF%D0%B0%D1%81%D0%BD%D0%BE%D1%81%D1%82%D1%8C-%D0%B4%D0%BE%D0%BC%D0%B0-1494303-v1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500" b="91210" l="2052" r="98632">
                          <a14:foregroundMark x1="12942" y1="26452" x2="34322" y2="22984"/>
                          <a14:foregroundMark x1="28050" y1="22177" x2="29761" y2="17984"/>
                          <a14:foregroundMark x1="71722" y1="26129" x2="90422" y2="18952"/>
                          <a14:foregroundMark x1="55074" y1="41290" x2="60490" y2="37097"/>
                          <a14:foregroundMark x1="14196" y1="80484" x2="26112" y2="66371"/>
                          <a14:foregroundMark x1="75371" y1="78952" x2="91391" y2="67177"/>
                          <a14:foregroundMark x1="74629" y1="75806" x2="82212" y2="668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52" t="58869" b="15542"/>
            <a:stretch/>
          </p:blipFill>
          <p:spPr bwMode="auto">
            <a:xfrm>
              <a:off x="8210691" y="4569843"/>
              <a:ext cx="2598336" cy="1328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587884" y="3659682"/>
              <a:ext cx="2458387" cy="824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b="1" dirty="0">
                  <a:solidFill>
                    <a:srgbClr val="FF0A53"/>
                  </a:solidFill>
                  <a:latin typeface="Bahnschrift SemiBold Condensed" panose="020B0502040204020203" pitchFamily="34" charset="0"/>
                </a:rPr>
                <a:t>НЕ СУЙ ПОСТОРОННИЕ ПРЕДМЕТЫ В РОЗЕТКУ</a:t>
              </a:r>
            </a:p>
            <a:p>
              <a:pPr algn="ctr">
                <a:lnSpc>
                  <a:spcPct val="80000"/>
                </a:lnSpc>
              </a:pPr>
              <a:r>
                <a:rPr lang="ru-RU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 Light Condensed" panose="020B0502040204020203" pitchFamily="34" charset="0"/>
                </a:rPr>
                <a:t>Удар током 220 ват может сильно покалечить или убить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54028" y="2519157"/>
              <a:ext cx="2945851" cy="824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b="1" dirty="0" smtClean="0">
                  <a:solidFill>
                    <a:srgbClr val="FF0A53"/>
                  </a:solidFill>
                  <a:latin typeface="Bahnschrift SemiBold Condensed" panose="020B0502040204020203" pitchFamily="34" charset="0"/>
                </a:rPr>
                <a:t>НЕ ВКЛЮЧАЙ ОДНОВРЕМЕННО В СЕТЬ ВСЕ ЭЛЕКТРОПРИБОРЫ В ДОМЕ</a:t>
              </a:r>
              <a:endParaRPr lang="ru-RU" b="1" dirty="0">
                <a:solidFill>
                  <a:srgbClr val="FF0A53"/>
                </a:solidFill>
                <a:latin typeface="Bahnschrift SemiBold Condensed" panose="020B0502040204020203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 Light Condensed" panose="020B0502040204020203" pitchFamily="34" charset="0"/>
                </a:rPr>
                <a:t>Перегрузка в сети может вызвать короткое замыкание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Condensed" panose="020B0502040204020203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31086" y="5465244"/>
              <a:ext cx="2458387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b="1" dirty="0" smtClean="0">
                  <a:solidFill>
                    <a:srgbClr val="FF0A53"/>
                  </a:solidFill>
                  <a:latin typeface="Bahnschrift SemiBold Condensed" panose="020B0502040204020203" pitchFamily="34" charset="0"/>
                </a:rPr>
                <a:t>БЕРЕГИСЬ ПРОВОДОВ С ПОВРЕЖДЕННОЙ ОБМОТКОЙ</a:t>
              </a:r>
              <a:endParaRPr lang="ru-RU" b="1" dirty="0">
                <a:solidFill>
                  <a:srgbClr val="FF0A53"/>
                </a:solidFill>
                <a:latin typeface="Bahnschrift SemiBold Condensed" panose="020B0502040204020203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 Light Condensed" panose="020B0502040204020203" pitchFamily="34" charset="0"/>
                </a:rPr>
                <a:t>Можно получить удар током, дотронувшись до оголенных проводов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Condensed" panose="020B0502040204020203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48059" y="3686326"/>
              <a:ext cx="2458387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b="1" dirty="0" smtClean="0">
                  <a:solidFill>
                    <a:srgbClr val="FF0A53"/>
                  </a:solidFill>
                  <a:latin typeface="Bahnschrift SemiBold Condensed" panose="020B0502040204020203" pitchFamily="34" charset="0"/>
                </a:rPr>
                <a:t>НЕ ПОЛЬЗУЙСЯ СЛОМАННЫМИ ЭЛЕКТРОПРИБОРАМИ</a:t>
              </a:r>
              <a:endParaRPr lang="ru-RU" b="1" dirty="0">
                <a:solidFill>
                  <a:srgbClr val="FF0A53"/>
                </a:solidFill>
                <a:latin typeface="Bahnschrift SemiBold Condensed" panose="020B0502040204020203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 Light Condensed" panose="020B0502040204020203" pitchFamily="34" charset="0"/>
                </a:rPr>
                <a:t>Включенный в электрическую сеть сломанный электроприбор может загореться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Condensed" panose="020B050204020402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52797" y="5098990"/>
              <a:ext cx="2458387" cy="1363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b="1" dirty="0" smtClean="0">
                  <a:solidFill>
                    <a:srgbClr val="FF0A53"/>
                  </a:solidFill>
                  <a:latin typeface="Bahnschrift SemiBold Condensed" panose="020B0502040204020203" pitchFamily="34" charset="0"/>
                </a:rPr>
                <a:t>БЕРЕГИСЬ СТАРЫХ, ИСКРЯЩИХСЯ, ПЛОХО ПРИКРУЧЕННЫХ РОЗЕТОК</a:t>
              </a:r>
              <a:endParaRPr lang="ru-RU" b="1" dirty="0">
                <a:solidFill>
                  <a:srgbClr val="FF0A53"/>
                </a:solidFill>
                <a:latin typeface="Bahnschrift SemiBold Condensed" panose="020B0502040204020203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ru-RU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 Light Condensed" panose="020B0502040204020203" pitchFamily="34" charset="0"/>
                </a:rPr>
                <a:t>При включении в электрическую сеть может произойти короткое замыкание, которое приведет к пожару</a:t>
              </a:r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Condensed" panose="020B0502040204020203" pitchFamily="34" charset="0"/>
              </a:endParaRPr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151A360-C014-4F8B-9346-96010409A4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6712" y="1092436"/>
            <a:ext cx="5148000" cy="8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6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276712" y="550810"/>
            <a:ext cx="10408332" cy="541626"/>
            <a:chOff x="1276712" y="550810"/>
            <a:chExt cx="10408332" cy="541626"/>
          </a:xfrm>
        </p:grpSpPr>
        <p:sp>
          <p:nvSpPr>
            <p:cNvPr id="8" name="TextBox 7"/>
            <p:cNvSpPr txBox="1"/>
            <p:nvPr/>
          </p:nvSpPr>
          <p:spPr>
            <a:xfrm>
              <a:off x="1276712" y="569344"/>
              <a:ext cx="5287993" cy="52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ru-RU" sz="2800" b="1" dirty="0" smtClean="0">
                  <a:solidFill>
                    <a:srgbClr val="FF0A53"/>
                  </a:solidFill>
                  <a:latin typeface="Bahnschrift SemiBold Condensed" panose="020B0502040204020203" pitchFamily="34" charset="0"/>
                </a:rPr>
                <a:t>ДЕПАРТАМЕНТ</a:t>
              </a:r>
              <a:r>
                <a:rPr lang="ru-RU" dirty="0" smtClean="0">
                  <a:latin typeface="Bahnschrift Condensed" panose="020B0502040204020203" pitchFamily="34" charset="0"/>
                </a:rPr>
                <a:t> </a:t>
              </a:r>
              <a:r>
                <a:rPr lang="ru-RU" dirty="0" smtClean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по делам гражданской обороны,</a:t>
              </a:r>
            </a:p>
            <a:p>
              <a:pPr>
                <a:lnSpc>
                  <a:spcPct val="60000"/>
                </a:lnSpc>
              </a:pPr>
              <a:r>
                <a:rPr lang="ru-RU" dirty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ч</a:t>
              </a:r>
              <a:r>
                <a:rPr lang="ru-RU" dirty="0" smtClean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резвычайным ситуациям и пожарной безопасности г. Москвы </a:t>
              </a:r>
              <a:endParaRPr lang="ru-RU" dirty="0">
                <a:solidFill>
                  <a:srgbClr val="2727FF"/>
                </a:solidFill>
                <a:latin typeface="Bahnschrift Light Condensed" panose="020B0502040204020203" pitchFamily="34" charset="0"/>
              </a:endParaRPr>
            </a:p>
          </p:txBody>
        </p:sp>
        <p:pic>
          <p:nvPicPr>
            <p:cNvPr id="9" name="Picture 2" descr="C:\Users\sakharovaev\Desktop\Поздравления\gerb_moskv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724" y="586596"/>
              <a:ext cx="378119" cy="44637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8933" y="550810"/>
              <a:ext cx="426111" cy="49940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10058531" y="569344"/>
              <a:ext cx="11731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>
                  <a:latin typeface="Arial Narrow" panose="020B0606020202030204" pitchFamily="34" charset="0"/>
                </a:rPr>
                <a:t>Правительство</a:t>
              </a:r>
              <a:br>
                <a:rPr lang="ru-RU" sz="1100" dirty="0" smtClean="0">
                  <a:latin typeface="Arial Narrow" panose="020B0606020202030204" pitchFamily="34" charset="0"/>
                </a:rPr>
              </a:br>
              <a:r>
                <a:rPr lang="ru-RU" sz="1100" dirty="0" smtClean="0">
                  <a:latin typeface="Arial Narrow" panose="020B0606020202030204" pitchFamily="34" charset="0"/>
                </a:rPr>
                <a:t>Москвы</a:t>
              </a:r>
              <a:endParaRPr lang="ru-RU" sz="11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3390205" y="1550812"/>
            <a:ext cx="5259773" cy="458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Действия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в 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случае аварии с утечкой газа: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20708" y="5653601"/>
            <a:ext cx="424090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Вызовите аварийную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газовую службу по телефону «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104»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или «112» (для мобильной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связи).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0708" y="2925515"/>
            <a:ext cx="465826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Не курить, не зажигать спичек, не включать и не выключать свет и электроприборы.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0708" y="2125335"/>
            <a:ext cx="4322858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Почувствовав в помещении (здании) запах газа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немедленно откройте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все двери и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окна, чтобы проветрить помещение.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0708" y="4526966"/>
            <a:ext cx="465826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При появлении у окружающих признаков отравления газом вынести их на свежий воздух и положить так, чтобы голова находилась выше ног, вызвать «скорую помощь».</a:t>
            </a:r>
          </a:p>
        </p:txBody>
      </p:sp>
      <p:pic>
        <p:nvPicPr>
          <p:cNvPr id="6146" name="Picture 2" descr="Действия при утечке газа - Искра Газ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509" y="2125335"/>
            <a:ext cx="2078224" cy="138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Что делать при утечке газа в квартире / AdM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510" y="3599770"/>
            <a:ext cx="2080882" cy="138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Что делать при утечке газа в квартире / AdM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510" y="5076090"/>
            <a:ext cx="2078224" cy="138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225" y="2555516"/>
            <a:ext cx="3262785" cy="326278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1151A360-C014-4F8B-9346-96010409A4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6712" y="1092436"/>
            <a:ext cx="5148000" cy="8198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002658" y="3531795"/>
            <a:ext cx="3821499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Перекройте подачу газа.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20708" y="3962002"/>
            <a:ext cx="465826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Выведите людей из загазованного помещения. Оповестите соседей.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2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276712" y="550810"/>
            <a:ext cx="10408332" cy="541626"/>
            <a:chOff x="1276712" y="550810"/>
            <a:chExt cx="10408332" cy="541626"/>
          </a:xfrm>
        </p:grpSpPr>
        <p:sp>
          <p:nvSpPr>
            <p:cNvPr id="8" name="TextBox 7"/>
            <p:cNvSpPr txBox="1"/>
            <p:nvPr/>
          </p:nvSpPr>
          <p:spPr>
            <a:xfrm>
              <a:off x="1276712" y="569344"/>
              <a:ext cx="5287993" cy="52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ru-RU" sz="2800" b="1" dirty="0" smtClean="0">
                  <a:solidFill>
                    <a:srgbClr val="FF0A53"/>
                  </a:solidFill>
                  <a:latin typeface="Bahnschrift SemiBold Condensed" panose="020B0502040204020203" pitchFamily="34" charset="0"/>
                </a:rPr>
                <a:t>ДЕПАРТАМЕНТ</a:t>
              </a:r>
              <a:r>
                <a:rPr lang="ru-RU" dirty="0" smtClean="0">
                  <a:latin typeface="Bahnschrift Condensed" panose="020B0502040204020203" pitchFamily="34" charset="0"/>
                </a:rPr>
                <a:t> </a:t>
              </a:r>
              <a:r>
                <a:rPr lang="ru-RU" dirty="0" smtClean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по делам гражданской обороны,</a:t>
              </a:r>
            </a:p>
            <a:p>
              <a:pPr>
                <a:lnSpc>
                  <a:spcPct val="60000"/>
                </a:lnSpc>
              </a:pPr>
              <a:r>
                <a:rPr lang="ru-RU" dirty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ч</a:t>
              </a:r>
              <a:r>
                <a:rPr lang="ru-RU" dirty="0" smtClean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резвычайным ситуациям и пожарной безопасности г. Москвы </a:t>
              </a:r>
              <a:endParaRPr lang="ru-RU" dirty="0">
                <a:solidFill>
                  <a:srgbClr val="2727FF"/>
                </a:solidFill>
                <a:latin typeface="Bahnschrift Light Condensed" panose="020B0502040204020203" pitchFamily="34" charset="0"/>
              </a:endParaRPr>
            </a:p>
          </p:txBody>
        </p:sp>
        <p:pic>
          <p:nvPicPr>
            <p:cNvPr id="9" name="Picture 2" descr="C:\Users\sakharovaev\Desktop\Поздравления\gerb_moskv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724" y="586596"/>
              <a:ext cx="378119" cy="44637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8933" y="550810"/>
              <a:ext cx="426111" cy="49940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10058531" y="569344"/>
              <a:ext cx="11731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>
                  <a:latin typeface="Arial Narrow" panose="020B0606020202030204" pitchFamily="34" charset="0"/>
                </a:rPr>
                <a:t>Правительство</a:t>
              </a:r>
              <a:br>
                <a:rPr lang="ru-RU" sz="1100" dirty="0" smtClean="0">
                  <a:latin typeface="Arial Narrow" panose="020B0606020202030204" pitchFamily="34" charset="0"/>
                </a:rPr>
              </a:br>
              <a:r>
                <a:rPr lang="ru-RU" sz="1100" dirty="0" smtClean="0">
                  <a:latin typeface="Arial Narrow" panose="020B0606020202030204" pitchFamily="34" charset="0"/>
                </a:rPr>
                <a:t>Москвы</a:t>
              </a:r>
              <a:endParaRPr lang="ru-RU" sz="11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452449" y="1550812"/>
            <a:ext cx="7135287" cy="458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Действия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в 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случае аварии на автомобильном транспорте:</a:t>
            </a:r>
          </a:p>
        </p:txBody>
      </p:sp>
      <p:pic>
        <p:nvPicPr>
          <p:cNvPr id="10242" name="Picture 2" descr="Авария – Бесплатные иконки: безопасност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58178" y="2889291"/>
            <a:ext cx="3385578" cy="338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406788" y="2407360"/>
            <a:ext cx="7451390" cy="377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В автобусе при отсутствии свободных мест для сиденья, встать в центре салона, держась за поручень для большей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устойчивости</a:t>
            </a:r>
          </a:p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 Condensed" panose="020B0502040204020203" pitchFamily="34" charset="0"/>
            </a:endParaRPr>
          </a:p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Обратить внимание на расположение аварийных и запасных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выходов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 Condensed" panose="020B0502040204020203" pitchFamily="34" charset="0"/>
            </a:endParaRPr>
          </a:p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Bahnschrift SemiBold Condensed" panose="020B0502040204020203" pitchFamily="34" charset="0"/>
            </a:endParaRPr>
          </a:p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При возникновении паники и давки у выходов в случае аварии следует воспользоваться аварийным выходом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, выдернув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специальный шнур и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выдавив стекло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 Condensed" panose="020B0502040204020203" pitchFamily="34" charset="0"/>
            </a:endParaRPr>
          </a:p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Bahnschrift SemiBold Condensed" panose="020B0502040204020203" pitchFamily="34" charset="0"/>
            </a:endParaRPr>
          </a:p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В случае пожара в салоне сообщить об этом водителю, открыть двери (с помощью аварийного открывания), аварийные выходы или разбить окно, при наличии в салоне огнетушителя принять меры к ликвидации очага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пожара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 Condensed" panose="020B0502040204020203" pitchFamily="34" charset="0"/>
            </a:endParaRPr>
          </a:p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Bahnschrift SemiBold Condensed" panose="020B0502040204020203" pitchFamily="34" charset="0"/>
            </a:endParaRPr>
          </a:p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Защитить органы дыхания от дыма (платком, шарфом и т.п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.)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 Condensed" panose="020B0502040204020203" pitchFamily="34" charset="0"/>
            </a:endParaRPr>
          </a:p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Bahnschrift SemiBold Condensed" panose="020B0502040204020203" pitchFamily="34" charset="0"/>
            </a:endParaRPr>
          </a:p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При сильном загорании отойти как можно дальше от транспортного средства: может произойти взрыв бака с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топливом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 Condensed" panose="020B0502040204020203" pitchFamily="34" charset="0"/>
            </a:endParaRPr>
          </a:p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Bahnschrift SemiBold Condensed" panose="020B0502040204020203" pitchFamily="34" charset="0"/>
            </a:endParaRPr>
          </a:p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Сообщить об аварии диспетчеру 112 используя все возможные средства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связи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 Condensed" panose="020B0502040204020203" pitchFamily="34" charset="0"/>
            </a:endParaRPr>
          </a:p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151A360-C014-4F8B-9346-96010409A4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6712" y="1092436"/>
            <a:ext cx="5148000" cy="8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2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276712" y="550810"/>
            <a:ext cx="10408332" cy="541626"/>
            <a:chOff x="1276712" y="550810"/>
            <a:chExt cx="10408332" cy="541626"/>
          </a:xfrm>
        </p:grpSpPr>
        <p:sp>
          <p:nvSpPr>
            <p:cNvPr id="8" name="TextBox 7"/>
            <p:cNvSpPr txBox="1"/>
            <p:nvPr/>
          </p:nvSpPr>
          <p:spPr>
            <a:xfrm>
              <a:off x="1276712" y="569344"/>
              <a:ext cx="5287993" cy="52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ru-RU" sz="2800" b="1" dirty="0" smtClean="0">
                  <a:solidFill>
                    <a:srgbClr val="FF0A53"/>
                  </a:solidFill>
                  <a:latin typeface="Bahnschrift SemiBold Condensed" panose="020B0502040204020203" pitchFamily="34" charset="0"/>
                </a:rPr>
                <a:t>ДЕПАРТАМЕНТ</a:t>
              </a:r>
              <a:r>
                <a:rPr lang="ru-RU" dirty="0" smtClean="0">
                  <a:latin typeface="Bahnschrift Condensed" panose="020B0502040204020203" pitchFamily="34" charset="0"/>
                </a:rPr>
                <a:t> </a:t>
              </a:r>
              <a:r>
                <a:rPr lang="ru-RU" dirty="0" smtClean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по делам гражданской обороны,</a:t>
              </a:r>
            </a:p>
            <a:p>
              <a:pPr>
                <a:lnSpc>
                  <a:spcPct val="60000"/>
                </a:lnSpc>
              </a:pPr>
              <a:r>
                <a:rPr lang="ru-RU" dirty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ч</a:t>
              </a:r>
              <a:r>
                <a:rPr lang="ru-RU" dirty="0" smtClean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резвычайным ситуациям и пожарной безопасности г. Москвы </a:t>
              </a:r>
              <a:endParaRPr lang="ru-RU" dirty="0">
                <a:solidFill>
                  <a:srgbClr val="2727FF"/>
                </a:solidFill>
                <a:latin typeface="Bahnschrift Light Condensed" panose="020B0502040204020203" pitchFamily="34" charset="0"/>
              </a:endParaRPr>
            </a:p>
          </p:txBody>
        </p:sp>
        <p:pic>
          <p:nvPicPr>
            <p:cNvPr id="9" name="Picture 2" descr="C:\Users\sakharovaev\Desktop\Поздравления\gerb_moskv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724" y="586596"/>
              <a:ext cx="378119" cy="44637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8933" y="550810"/>
              <a:ext cx="426111" cy="49940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10058531" y="569344"/>
              <a:ext cx="11731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>
                  <a:latin typeface="Arial Narrow" panose="020B0606020202030204" pitchFamily="34" charset="0"/>
                </a:rPr>
                <a:t>Правительство</a:t>
              </a:r>
              <a:br>
                <a:rPr lang="ru-RU" sz="1100" dirty="0" smtClean="0">
                  <a:latin typeface="Arial Narrow" panose="020B0606020202030204" pitchFamily="34" charset="0"/>
                </a:rPr>
              </a:br>
              <a:r>
                <a:rPr lang="ru-RU" sz="1100" dirty="0" smtClean="0">
                  <a:latin typeface="Arial Narrow" panose="020B0606020202030204" pitchFamily="34" charset="0"/>
                </a:rPr>
                <a:t>Москвы</a:t>
              </a:r>
              <a:endParaRPr lang="ru-RU" sz="1100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151A360-C014-4F8B-9346-96010409A4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6712" y="1092436"/>
            <a:ext cx="5148000" cy="8198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184204" y="1550812"/>
            <a:ext cx="7430239" cy="695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800" b="1" dirty="0">
                <a:solidFill>
                  <a:srgbClr val="FF0A53"/>
                </a:solidFill>
                <a:latin typeface="Bahnschrift SemiBold Condensed" panose="020B0502040204020203" pitchFamily="34" charset="0"/>
              </a:rPr>
              <a:t>Действия в случае возникновения чрезвычайных ситуаций </a:t>
            </a:r>
            <a:endParaRPr lang="ru-RU" sz="2800" b="1" dirty="0" smtClean="0">
              <a:solidFill>
                <a:srgbClr val="FF0A53"/>
              </a:solidFill>
              <a:latin typeface="Bahnschrift SemiBold Condensed" panose="020B0502040204020203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ru-RU" sz="2800" b="1" dirty="0" smtClean="0">
                <a:solidFill>
                  <a:srgbClr val="FF0A53"/>
                </a:solidFill>
                <a:latin typeface="Bahnschrift SemiBold Condensed" panose="020B0502040204020203" pitchFamily="34" charset="0"/>
              </a:rPr>
              <a:t>природного характера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55946" y="2726232"/>
            <a:ext cx="540876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Получив предупреждение о сильной метели, перейти из легких построек в прочные здания; плотно закрыть окна, двери, чердачные люки и вентиляционные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отверстия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Bahnschrift SemiBold Condensed" panose="020B0502040204020203" pitchFamily="34" charset="0"/>
            </a:endParaRPr>
          </a:p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endParaRPr lang="ru-RU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 SemiBold Condensed" panose="020B0502040204020203" pitchFamily="34" charset="0"/>
            </a:endParaRPr>
          </a:p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Подготовиться к возможному отключению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электроэнергии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Bahnschrift SemiBold Condensed" panose="020B0502040204020203" pitchFamily="34" charset="0"/>
            </a:endParaRPr>
          </a:p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endParaRPr lang="ru-RU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 SemiBold Condensed" panose="020B0502040204020203" pitchFamily="34" charset="0"/>
            </a:endParaRPr>
          </a:p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Подготовить инструмент для уборки снега, теплую одежду и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обувь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Bahnschrift SemiBold Condensed" panose="020B0502040204020203" pitchFamily="34" charset="0"/>
            </a:endParaRPr>
          </a:p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64571" y="4230406"/>
            <a:ext cx="57016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Действия сотрудников во время снежного заноса,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метели: 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47320" y="4498580"/>
            <a:ext cx="5718950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Во время сильной метели выходить из здания в исключительных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случаях</a:t>
            </a:r>
          </a:p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Bahnschrift SemiBold Condensed" panose="020B0502040204020203" pitchFamily="34" charset="0"/>
            </a:endParaRPr>
          </a:p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На автомобиле можно двигаться только по большим дорогам и шоссе. При выходе из машины не отходить от нее за пределы видимости. Остановившись на дороге, подать сигнал тревоги прерывистыми гудками, поднять капот или повесить яркую ткань на антенну. Ждать помощи в автомобиле, при этом оставить мотор включенным, приоткрыв стекло для обеспечения вентиляции и предотвращения отравления угарным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газом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9963" y="2471112"/>
            <a:ext cx="41072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Действия во время снежного заноса, метели: </a:t>
            </a:r>
          </a:p>
        </p:txBody>
      </p:sp>
      <p:pic>
        <p:nvPicPr>
          <p:cNvPr id="9230" name="Picture 14" descr="http://www.mosty-zara.by/files/image/let-the-sea-set-you-free-%D0%BA%D0%BE%D0%BF%D0%B8%D1%8F-%D0%BA%D0%BE%D0%BF%D0%B8%D1%8F-5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5" t="40663" r="4432" b="37001"/>
          <a:stretch/>
        </p:blipFill>
        <p:spPr bwMode="auto">
          <a:xfrm>
            <a:off x="7139033" y="2374835"/>
            <a:ext cx="5049981" cy="142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http://www.mosty-zara.by/files/image/let-the-sea-set-you-free-%D0%BA%D0%BE%D0%BF%D0%B8%D1%8F-%D0%BA%D0%BE%D0%BF%D0%B8%D1%8F-5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87"/>
          <a:stretch/>
        </p:blipFill>
        <p:spPr bwMode="auto">
          <a:xfrm>
            <a:off x="7140258" y="4075135"/>
            <a:ext cx="5048756" cy="207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65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276712" y="550810"/>
            <a:ext cx="10408332" cy="541626"/>
            <a:chOff x="1276712" y="550810"/>
            <a:chExt cx="10408332" cy="541626"/>
          </a:xfrm>
        </p:grpSpPr>
        <p:sp>
          <p:nvSpPr>
            <p:cNvPr id="8" name="TextBox 7"/>
            <p:cNvSpPr txBox="1"/>
            <p:nvPr/>
          </p:nvSpPr>
          <p:spPr>
            <a:xfrm>
              <a:off x="1276712" y="569344"/>
              <a:ext cx="5287993" cy="52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ru-RU" sz="2800" b="1" dirty="0" smtClean="0">
                  <a:solidFill>
                    <a:srgbClr val="FF0A53"/>
                  </a:solidFill>
                  <a:latin typeface="Bahnschrift SemiBold Condensed" panose="020B0502040204020203" pitchFamily="34" charset="0"/>
                </a:rPr>
                <a:t>ДЕПАРТАМЕНТ</a:t>
              </a:r>
              <a:r>
                <a:rPr lang="ru-RU" dirty="0" smtClean="0">
                  <a:latin typeface="Bahnschrift Condensed" panose="020B0502040204020203" pitchFamily="34" charset="0"/>
                </a:rPr>
                <a:t> </a:t>
              </a:r>
              <a:r>
                <a:rPr lang="ru-RU" dirty="0" smtClean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по делам гражданской обороны,</a:t>
              </a:r>
            </a:p>
            <a:p>
              <a:pPr>
                <a:lnSpc>
                  <a:spcPct val="60000"/>
                </a:lnSpc>
              </a:pPr>
              <a:r>
                <a:rPr lang="ru-RU" dirty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ч</a:t>
              </a:r>
              <a:r>
                <a:rPr lang="ru-RU" dirty="0" smtClean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резвычайным ситуациям и пожарной безопасности г. Москвы </a:t>
              </a:r>
              <a:endParaRPr lang="ru-RU" dirty="0">
                <a:solidFill>
                  <a:srgbClr val="2727FF"/>
                </a:solidFill>
                <a:latin typeface="Bahnschrift Light Condensed" panose="020B0502040204020203" pitchFamily="34" charset="0"/>
              </a:endParaRPr>
            </a:p>
          </p:txBody>
        </p:sp>
        <p:pic>
          <p:nvPicPr>
            <p:cNvPr id="9" name="Picture 2" descr="C:\Users\sakharovaev\Desktop\Поздравления\gerb_moskv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724" y="586596"/>
              <a:ext cx="378119" cy="44637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8933" y="550810"/>
              <a:ext cx="426111" cy="49940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10058531" y="569344"/>
              <a:ext cx="11731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>
                  <a:latin typeface="Arial Narrow" panose="020B0606020202030204" pitchFamily="34" charset="0"/>
                </a:rPr>
                <a:t>Правительство</a:t>
              </a:r>
              <a:br>
                <a:rPr lang="ru-RU" sz="1100" dirty="0" smtClean="0">
                  <a:latin typeface="Arial Narrow" panose="020B0606020202030204" pitchFamily="34" charset="0"/>
                </a:rPr>
              </a:br>
              <a:r>
                <a:rPr lang="ru-RU" sz="1100" dirty="0" smtClean="0">
                  <a:latin typeface="Arial Narrow" panose="020B0606020202030204" pitchFamily="34" charset="0"/>
                </a:rPr>
                <a:t>Москвы</a:t>
              </a:r>
              <a:endParaRPr lang="ru-RU" sz="1100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151A360-C014-4F8B-9346-96010409A4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6712" y="1092436"/>
            <a:ext cx="5148000" cy="81986"/>
          </a:xfrm>
          <a:prstGeom prst="rect">
            <a:avLst/>
          </a:prstGeom>
        </p:spPr>
      </p:pic>
      <p:pic>
        <p:nvPicPr>
          <p:cNvPr id="20482" name="Picture 2" descr="Осторожно, гололед! Как уберечь себя от травм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2" b="58310"/>
          <a:stretch/>
        </p:blipFill>
        <p:spPr bwMode="auto">
          <a:xfrm>
            <a:off x="1311216" y="4145134"/>
            <a:ext cx="4013627" cy="215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Как уберечься в гололед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4" t="44711" b="28525"/>
          <a:stretch/>
        </p:blipFill>
        <p:spPr bwMode="auto">
          <a:xfrm>
            <a:off x="5863576" y="4145134"/>
            <a:ext cx="2372263" cy="215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Как уберечься в гололед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1" t="72289" r="1161" b="1457"/>
          <a:stretch/>
        </p:blipFill>
        <p:spPr bwMode="auto">
          <a:xfrm>
            <a:off x="8774572" y="4145134"/>
            <a:ext cx="2249986" cy="215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320475" y="1550812"/>
            <a:ext cx="5399235" cy="458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Действия во время гололеда (гололедицы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):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93964" y="2078415"/>
            <a:ext cx="973922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Принять меры для снижения вероятности получения травмы: подготовить нескользящую обувь, прикрепить на каблуки металлические набойки или поролон, а на сухую подошву наклеить лейкопластырь.</a:t>
            </a:r>
          </a:p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endParaRPr lang="ru-RU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 SemiBold Condensed" panose="020B0502040204020203" pitchFamily="34" charset="0"/>
            </a:endParaRPr>
          </a:p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Смотрите себе под ноги, старайтесь обходить опасные места. Если ледяную «лужу» обойти невозможно, то передвигайтесь по ней, как лыжник, небольшими скользящими шажками.</a:t>
            </a:r>
          </a:p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endParaRPr lang="ru-RU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 SemiBold Condensed" panose="020B0502040204020203" pitchFamily="34" charset="0"/>
            </a:endParaRPr>
          </a:p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Обледенение проводов зачастую сопровождается их обрывом. В этом случае особое внимание следует обращать на провода линий электропередачи, контактных сетей электротранспорта. Увидев оборванные провода, сообщить об этом руководству. </a:t>
            </a:r>
          </a:p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endParaRPr lang="ru-RU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 SemiBold Condensed" panose="020B0502040204020203" pitchFamily="34" charset="0"/>
            </a:endParaRPr>
          </a:p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Поскользнувшись, присесть, чтобы снизить высоту падения. В момент падения постараться сгруппироваться и, перекатившись, смягчить удар. </a:t>
            </a:r>
          </a:p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4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276712" y="550810"/>
            <a:ext cx="10408332" cy="541626"/>
            <a:chOff x="1276712" y="550810"/>
            <a:chExt cx="10408332" cy="541626"/>
          </a:xfrm>
        </p:grpSpPr>
        <p:sp>
          <p:nvSpPr>
            <p:cNvPr id="8" name="TextBox 7"/>
            <p:cNvSpPr txBox="1"/>
            <p:nvPr/>
          </p:nvSpPr>
          <p:spPr>
            <a:xfrm>
              <a:off x="1276712" y="569344"/>
              <a:ext cx="5287993" cy="52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ru-RU" sz="2800" b="1" dirty="0" smtClean="0">
                  <a:solidFill>
                    <a:srgbClr val="FF0A53"/>
                  </a:solidFill>
                  <a:latin typeface="Bahnschrift SemiBold Condensed" panose="020B0502040204020203" pitchFamily="34" charset="0"/>
                </a:rPr>
                <a:t>ДЕПАРТАМЕНТ</a:t>
              </a:r>
              <a:r>
                <a:rPr lang="ru-RU" dirty="0" smtClean="0">
                  <a:latin typeface="Bahnschrift Condensed" panose="020B0502040204020203" pitchFamily="34" charset="0"/>
                </a:rPr>
                <a:t> </a:t>
              </a:r>
              <a:r>
                <a:rPr lang="ru-RU" dirty="0" smtClean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по делам гражданской обороны,</a:t>
              </a:r>
            </a:p>
            <a:p>
              <a:pPr>
                <a:lnSpc>
                  <a:spcPct val="60000"/>
                </a:lnSpc>
              </a:pPr>
              <a:r>
                <a:rPr lang="ru-RU" dirty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ч</a:t>
              </a:r>
              <a:r>
                <a:rPr lang="ru-RU" dirty="0" smtClean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резвычайным ситуациям и пожарной безопасности г. Москвы </a:t>
              </a:r>
              <a:endParaRPr lang="ru-RU" dirty="0">
                <a:solidFill>
                  <a:srgbClr val="2727FF"/>
                </a:solidFill>
                <a:latin typeface="Bahnschrift Light Condensed" panose="020B0502040204020203" pitchFamily="34" charset="0"/>
              </a:endParaRPr>
            </a:p>
          </p:txBody>
        </p:sp>
        <p:pic>
          <p:nvPicPr>
            <p:cNvPr id="9" name="Picture 2" descr="C:\Users\sakharovaev\Desktop\Поздравления\gerb_moskv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724" y="586596"/>
              <a:ext cx="378119" cy="44637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8933" y="550810"/>
              <a:ext cx="426111" cy="49940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10058531" y="569344"/>
              <a:ext cx="11731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>
                  <a:latin typeface="Arial Narrow" panose="020B0606020202030204" pitchFamily="34" charset="0"/>
                </a:rPr>
                <a:t>Правительство</a:t>
              </a:r>
              <a:br>
                <a:rPr lang="ru-RU" sz="1100" dirty="0" smtClean="0">
                  <a:latin typeface="Arial Narrow" panose="020B0606020202030204" pitchFamily="34" charset="0"/>
                </a:rPr>
              </a:br>
              <a:r>
                <a:rPr lang="ru-RU" sz="1100" dirty="0" smtClean="0">
                  <a:latin typeface="Arial Narrow" panose="020B0606020202030204" pitchFamily="34" charset="0"/>
                </a:rPr>
                <a:t>Москвы</a:t>
              </a:r>
              <a:endParaRPr lang="ru-RU" sz="1100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151A360-C014-4F8B-9346-96010409A4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6712" y="1092436"/>
            <a:ext cx="5148000" cy="8198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320475" y="1550812"/>
            <a:ext cx="5399235" cy="458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Действия во время сильной жары,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засухи: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59287" y="2504248"/>
            <a:ext cx="4482250" cy="324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Для снижения угрозы теплового удара запастись дополнительным запасом воды. Избегайте воздействия повышенной температуры. Постарайтесь охладить свое тело, чтобы избежать теплового удара.</a:t>
            </a:r>
          </a:p>
          <a:p>
            <a:pPr marL="285750" lvl="0" indent="-285750" defTabSz="4572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ru-RU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 SemiBold Condensed" panose="020B0502040204020203" pitchFamily="34" charset="0"/>
            </a:endParaRPr>
          </a:p>
          <a:p>
            <a:pPr marL="285750" lvl="0" indent="-285750" defTabSz="4572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Передвигаться не спеша, стараться чаще находиться в тени. </a:t>
            </a:r>
          </a:p>
          <a:p>
            <a:pPr marL="285750" lvl="0" indent="-285750" defTabSz="4572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ru-RU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 SemiBold Condensed" panose="020B0502040204020203" pitchFamily="34" charset="0"/>
            </a:endParaRPr>
          </a:p>
          <a:p>
            <a:pPr marL="285750" lvl="0" indent="-285750" defTabSz="4572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Приготовить электробытовые приборы (вентиляторы, кондиционеры). </a:t>
            </a:r>
          </a:p>
          <a:p>
            <a:pPr marL="285750" lvl="0" indent="-285750" defTabSz="4572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ru-RU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 SemiBold Condensed" panose="020B0502040204020203" pitchFamily="34" charset="0"/>
            </a:endParaRPr>
          </a:p>
          <a:p>
            <a:pPr marL="285750" lvl="0" indent="-285750" defTabSz="4572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Носить светлую воздухопроницаемую одежду (желательно из хлопка), головной убор.</a:t>
            </a:r>
          </a:p>
          <a:p>
            <a:pPr marL="285750" lvl="0" indent="-285750" defTabSz="4572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ru-RU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 SemiBold Condensed" panose="020B0502040204020203" pitchFamily="34" charset="0"/>
            </a:endParaRPr>
          </a:p>
          <a:p>
            <a:pPr marL="285750" lvl="0" indent="-285750" defTabSz="4572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При тепловом поражении немедленно перейдите в тень, на ветер или примите душ, медленно выпейте много воды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.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786832" y="2312358"/>
            <a:ext cx="5558144" cy="3374148"/>
            <a:chOff x="5864466" y="2312358"/>
            <a:chExt cx="5558144" cy="3374148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5864466" y="2312358"/>
              <a:ext cx="5558144" cy="3374148"/>
              <a:chOff x="5758962" y="2043618"/>
              <a:chExt cx="5558144" cy="3374148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5758962" y="3475340"/>
                <a:ext cx="18508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75"/>
                  </a:spcBef>
                </a:pPr>
                <a:r>
                  <a:rPr lang="ru-RU" sz="900" spc="10" dirty="0" smtClean="0">
                    <a:latin typeface="Arial"/>
                    <a:cs typeface="Arial"/>
                  </a:rPr>
                  <a:t>Перенесите пострадавшего</a:t>
                </a:r>
                <a:br>
                  <a:rPr lang="ru-RU" sz="900" spc="10" dirty="0" smtClean="0">
                    <a:latin typeface="Arial"/>
                    <a:cs typeface="Arial"/>
                  </a:rPr>
                </a:br>
                <a:r>
                  <a:rPr lang="ru-RU" sz="900" spc="10" dirty="0" smtClean="0">
                    <a:latin typeface="Arial"/>
                    <a:cs typeface="Arial"/>
                  </a:rPr>
                  <a:t> в тень или прохладное место</a:t>
                </a:r>
                <a:endParaRPr lang="ru-RU" sz="900" dirty="0">
                  <a:latin typeface="Arial"/>
                  <a:cs typeface="Arial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7998310" y="3475340"/>
                <a:ext cx="13840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75"/>
                  </a:spcBef>
                </a:pPr>
                <a:r>
                  <a:rPr lang="ru-RU" sz="900" spc="10" dirty="0" smtClean="0">
                    <a:latin typeface="Arial"/>
                    <a:cs typeface="Arial"/>
                  </a:rPr>
                  <a:t>Уложите на спину,</a:t>
                </a:r>
                <a:br>
                  <a:rPr lang="ru-RU" sz="900" spc="10" dirty="0" smtClean="0">
                    <a:latin typeface="Arial"/>
                    <a:cs typeface="Arial"/>
                  </a:rPr>
                </a:br>
                <a:r>
                  <a:rPr lang="ru-RU" sz="900" spc="10" dirty="0" smtClean="0">
                    <a:latin typeface="Arial"/>
                    <a:cs typeface="Arial"/>
                  </a:rPr>
                  <a:t>приподнимите голову</a:t>
                </a:r>
                <a:endParaRPr lang="ru-RU" sz="900" dirty="0">
                  <a:latin typeface="Arial"/>
                  <a:cs typeface="Arial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9973148" y="3475340"/>
                <a:ext cx="13439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75"/>
                  </a:spcBef>
                </a:pPr>
                <a:r>
                  <a:rPr lang="ru-RU" sz="900" spc="10" dirty="0" smtClean="0">
                    <a:latin typeface="Arial"/>
                    <a:cs typeface="Arial"/>
                  </a:rPr>
                  <a:t>Расстегните одежду,</a:t>
                </a:r>
                <a:br>
                  <a:rPr lang="ru-RU" sz="900" spc="10" dirty="0" smtClean="0">
                    <a:latin typeface="Arial"/>
                    <a:cs typeface="Arial"/>
                  </a:rPr>
                </a:br>
                <a:r>
                  <a:rPr lang="ru-RU" sz="900" spc="10" dirty="0" smtClean="0">
                    <a:latin typeface="Arial"/>
                    <a:cs typeface="Arial"/>
                  </a:rPr>
                  <a:t>ослабьте пояс</a:t>
                </a:r>
                <a:endParaRPr lang="ru-RU" sz="900" dirty="0">
                  <a:latin typeface="Arial"/>
                  <a:cs typeface="Arial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5899865" y="4887826"/>
                <a:ext cx="1569019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75"/>
                  </a:spcBef>
                </a:pPr>
                <a:r>
                  <a:rPr lang="ru-RU" sz="900" spc="10" dirty="0" smtClean="0">
                    <a:latin typeface="Arial"/>
                    <a:cs typeface="Arial"/>
                  </a:rPr>
                  <a:t>Оботрите тело холодной</a:t>
                </a:r>
                <a:br>
                  <a:rPr lang="ru-RU" sz="900" spc="10" dirty="0" smtClean="0">
                    <a:latin typeface="Arial"/>
                    <a:cs typeface="Arial"/>
                  </a:rPr>
                </a:br>
                <a:r>
                  <a:rPr lang="ru-RU" sz="900" spc="10" dirty="0" smtClean="0">
                    <a:latin typeface="Arial"/>
                    <a:cs typeface="Arial"/>
                  </a:rPr>
                  <a:t>водой или оберните </a:t>
                </a:r>
                <a:br>
                  <a:rPr lang="ru-RU" sz="900" spc="10" dirty="0" smtClean="0">
                    <a:latin typeface="Arial"/>
                    <a:cs typeface="Arial"/>
                  </a:rPr>
                </a:br>
                <a:r>
                  <a:rPr lang="ru-RU" sz="900" spc="10" dirty="0" smtClean="0">
                    <a:latin typeface="Arial"/>
                    <a:cs typeface="Arial"/>
                  </a:rPr>
                  <a:t>влажной простыней</a:t>
                </a:r>
                <a:endParaRPr lang="ru-RU" sz="900" dirty="0">
                  <a:latin typeface="Arial"/>
                  <a:cs typeface="Arial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7885298" y="4915736"/>
                <a:ext cx="16100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75"/>
                  </a:spcBef>
                </a:pPr>
                <a:r>
                  <a:rPr lang="ru-RU" sz="900" spc="10" dirty="0" smtClean="0">
                    <a:latin typeface="Arial"/>
                    <a:cs typeface="Arial"/>
                  </a:rPr>
                  <a:t>Приложите холодные</a:t>
                </a:r>
                <a:br>
                  <a:rPr lang="ru-RU" sz="900" spc="10" dirty="0" smtClean="0">
                    <a:latin typeface="Arial"/>
                    <a:cs typeface="Arial"/>
                  </a:rPr>
                </a:br>
                <a:r>
                  <a:rPr lang="ru-RU" sz="900" spc="10" dirty="0" smtClean="0">
                    <a:latin typeface="Arial"/>
                    <a:cs typeface="Arial"/>
                  </a:rPr>
                  <a:t>компрессы к голове и лбу</a:t>
                </a:r>
                <a:endParaRPr lang="ru-RU" sz="900" dirty="0">
                  <a:latin typeface="Arial"/>
                  <a:cs typeface="Arial"/>
                </a:endParaRP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10082843" y="4915736"/>
                <a:ext cx="12102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75"/>
                  </a:spcBef>
                </a:pPr>
                <a:r>
                  <a:rPr lang="ru-RU" sz="900" spc="10" dirty="0" smtClean="0">
                    <a:latin typeface="Arial"/>
                    <a:cs typeface="Arial"/>
                  </a:rPr>
                  <a:t>Напоите</a:t>
                </a:r>
                <a:br>
                  <a:rPr lang="ru-RU" sz="900" spc="10" dirty="0" smtClean="0">
                    <a:latin typeface="Arial"/>
                    <a:cs typeface="Arial"/>
                  </a:rPr>
                </a:br>
                <a:r>
                  <a:rPr lang="ru-RU" sz="900" spc="10" dirty="0" smtClean="0">
                    <a:latin typeface="Arial"/>
                    <a:cs typeface="Arial"/>
                  </a:rPr>
                  <a:t>прохладной водой</a:t>
                </a:r>
                <a:endParaRPr lang="ru-RU" sz="900" dirty="0">
                  <a:latin typeface="Arial"/>
                  <a:cs typeface="Arial"/>
                </a:endParaRPr>
              </a:p>
            </p:txBody>
          </p:sp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932" y="2043618"/>
                <a:ext cx="5379001" cy="3374148"/>
              </a:xfrm>
              <a:prstGeom prst="rect">
                <a:avLst/>
              </a:prstGeom>
            </p:spPr>
          </p:pic>
        </p:grpSp>
        <p:sp>
          <p:nvSpPr>
            <p:cNvPr id="23" name="Прямоугольник 22"/>
            <p:cNvSpPr/>
            <p:nvPr/>
          </p:nvSpPr>
          <p:spPr>
            <a:xfrm>
              <a:off x="7586204" y="2464688"/>
              <a:ext cx="2419252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b="1" dirty="0" smtClean="0">
                  <a:solidFill>
                    <a:srgbClr val="FF0A53"/>
                  </a:solidFill>
                  <a:latin typeface="Bahnschrift SemiBold Condensed" panose="020B0502040204020203" pitchFamily="34" charset="0"/>
                </a:rPr>
                <a:t>Первая помощь при </a:t>
              </a:r>
              <a:br>
                <a:rPr lang="ru-RU" b="1" dirty="0" smtClean="0">
                  <a:solidFill>
                    <a:srgbClr val="FF0A53"/>
                  </a:solidFill>
                  <a:latin typeface="Bahnschrift SemiBold Condensed" panose="020B0502040204020203" pitchFamily="34" charset="0"/>
                </a:rPr>
              </a:br>
              <a:r>
                <a:rPr lang="ru-RU" b="1" dirty="0" smtClean="0">
                  <a:solidFill>
                    <a:srgbClr val="FF0A53"/>
                  </a:solidFill>
                  <a:latin typeface="Bahnschrift SemiBold Condensed" panose="020B0502040204020203" pitchFamily="34" charset="0"/>
                </a:rPr>
                <a:t>тепловом и солнечном ударе</a:t>
              </a:r>
              <a:endParaRPr lang="ru-RU" b="1" dirty="0">
                <a:solidFill>
                  <a:srgbClr val="FF0A53"/>
                </a:solidFill>
                <a:latin typeface="Bahnschrift SemiBold Condensed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64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276712" y="550810"/>
            <a:ext cx="10408332" cy="541626"/>
            <a:chOff x="1276712" y="550810"/>
            <a:chExt cx="10408332" cy="541626"/>
          </a:xfrm>
        </p:grpSpPr>
        <p:sp>
          <p:nvSpPr>
            <p:cNvPr id="8" name="TextBox 7"/>
            <p:cNvSpPr txBox="1"/>
            <p:nvPr/>
          </p:nvSpPr>
          <p:spPr>
            <a:xfrm>
              <a:off x="1276712" y="569344"/>
              <a:ext cx="5287993" cy="52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ru-RU" sz="2800" b="1" dirty="0" smtClean="0">
                  <a:solidFill>
                    <a:srgbClr val="FF0A53"/>
                  </a:solidFill>
                  <a:latin typeface="Bahnschrift SemiBold Condensed" panose="020B0502040204020203" pitchFamily="34" charset="0"/>
                </a:rPr>
                <a:t>ДЕПАРТАМЕНТ</a:t>
              </a:r>
              <a:r>
                <a:rPr lang="ru-RU" dirty="0" smtClean="0">
                  <a:latin typeface="Bahnschrift Condensed" panose="020B0502040204020203" pitchFamily="34" charset="0"/>
                </a:rPr>
                <a:t> </a:t>
              </a:r>
              <a:r>
                <a:rPr lang="ru-RU" dirty="0" smtClean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по делам гражданской обороны,</a:t>
              </a:r>
            </a:p>
            <a:p>
              <a:pPr>
                <a:lnSpc>
                  <a:spcPct val="60000"/>
                </a:lnSpc>
              </a:pPr>
              <a:r>
                <a:rPr lang="ru-RU" dirty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ч</a:t>
              </a:r>
              <a:r>
                <a:rPr lang="ru-RU" dirty="0" smtClean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резвычайным ситуациям и пожарной безопасности г. Москвы </a:t>
              </a:r>
              <a:endParaRPr lang="ru-RU" dirty="0">
                <a:solidFill>
                  <a:srgbClr val="2727FF"/>
                </a:solidFill>
                <a:latin typeface="Bahnschrift Light Condensed" panose="020B0502040204020203" pitchFamily="34" charset="0"/>
              </a:endParaRPr>
            </a:p>
          </p:txBody>
        </p:sp>
        <p:pic>
          <p:nvPicPr>
            <p:cNvPr id="9" name="Picture 2" descr="C:\Users\sakharovaev\Desktop\Поздравления\gerb_moskv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724" y="586596"/>
              <a:ext cx="378119" cy="44637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8933" y="550810"/>
              <a:ext cx="426111" cy="49940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10058531" y="569344"/>
              <a:ext cx="11731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>
                  <a:latin typeface="Arial Narrow" panose="020B0606020202030204" pitchFamily="34" charset="0"/>
                </a:rPr>
                <a:t>Правительство</a:t>
              </a:r>
              <a:br>
                <a:rPr lang="ru-RU" sz="1100" dirty="0" smtClean="0">
                  <a:latin typeface="Arial Narrow" panose="020B0606020202030204" pitchFamily="34" charset="0"/>
                </a:rPr>
              </a:br>
              <a:r>
                <a:rPr lang="ru-RU" sz="1100" dirty="0" smtClean="0">
                  <a:latin typeface="Arial Narrow" panose="020B0606020202030204" pitchFamily="34" charset="0"/>
                </a:rPr>
                <a:t>Москвы</a:t>
              </a:r>
              <a:endParaRPr lang="ru-RU" sz="1100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151A360-C014-4F8B-9346-96010409A4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6712" y="1092436"/>
            <a:ext cx="5148000" cy="8198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088316" y="1739204"/>
            <a:ext cx="7653057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800" b="1" dirty="0">
                <a:solidFill>
                  <a:srgbClr val="FF0A53"/>
                </a:solidFill>
                <a:latin typeface="Bahnschrift SemiBold Condensed" panose="020B0502040204020203" pitchFamily="34" charset="0"/>
              </a:rPr>
              <a:t>Действия при возникновении различных </a:t>
            </a:r>
            <a:r>
              <a:rPr lang="ru-RU" sz="2800" b="1" dirty="0" smtClean="0">
                <a:solidFill>
                  <a:srgbClr val="FF0A53"/>
                </a:solidFill>
                <a:latin typeface="Bahnschrift SemiBold Condensed" panose="020B0502040204020203" pitchFamily="34" charset="0"/>
              </a:rPr>
              <a:t>нештатных ситуаций</a:t>
            </a:r>
            <a:br>
              <a:rPr lang="ru-RU" sz="2800" b="1" dirty="0" smtClean="0">
                <a:solidFill>
                  <a:srgbClr val="FF0A53"/>
                </a:solidFill>
                <a:latin typeface="Bahnschrift SemiBold Condensed" panose="020B0502040204020203" pitchFamily="34" charset="0"/>
              </a:rPr>
            </a:b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Действия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в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случае совершения террористического акта (взрыва):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6290" y="4736981"/>
            <a:ext cx="4225710" cy="2112857"/>
          </a:xfrm>
          <a:prstGeom prst="rect">
            <a:avLst/>
          </a:prstGeom>
        </p:spPr>
      </p:pic>
      <p:pic>
        <p:nvPicPr>
          <p:cNvPr id="25604" name="Picture 4" descr="Бомба Терроризм Компьютерные Иконки Детонация, бомба, взрывчатое вещество,  заключенный в капсулу PostScript png | PNGEg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69778" y1="32422" x2="68444" y2="33984"/>
                        <a14:foregroundMark x1="75889" y1="33594" x2="76889" y2="34766"/>
                        <a14:foregroundMark x1="76000" y1="22656" x2="77778" y2="19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272" y="3451709"/>
            <a:ext cx="3476445" cy="197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828800" y="2621605"/>
            <a:ext cx="5624423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Держаться подальше, насколько это будет возможно, от высоких зданий, стеклянных витрин или транспортных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средств.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latin typeface="Bahnschrift SemiBold Condensed" panose="020B0502040204020203" pitchFamily="34" charset="0"/>
            </a:endParaRPr>
          </a:p>
          <a:p>
            <a:pPr marL="285750" lvl="0" indent="-285750" defTabSz="4572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 SemiBold Condensed" panose="020B0502040204020203" pitchFamily="34" charset="0"/>
            </a:endParaRPr>
          </a:p>
          <a:p>
            <a:pPr marL="285750" lvl="0" indent="-285750" defTabSz="4572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Если поблизости находятся сотрудники правоохранительных органов, следовать их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указаниям.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latin typeface="Bahnschrift SemiBold Condensed" panose="020B0502040204020203" pitchFamily="34" charset="0"/>
            </a:endParaRPr>
          </a:p>
          <a:p>
            <a:pPr marL="285750" lvl="0" indent="-285750" defTabSz="4572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 SemiBold Condensed" panose="020B0502040204020203" pitchFamily="34" charset="0"/>
            </a:endParaRPr>
          </a:p>
          <a:p>
            <a:pPr marL="285750" lvl="0" indent="-285750" defTabSz="4572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Немедленно покинуть место происшествия, так как рядом могут находиться дополнительные взрывные устройства. Не создавать толпу и не присоединяться к ней.</a:t>
            </a:r>
          </a:p>
          <a:p>
            <a:pPr marL="285750" lvl="0" indent="-285750" defTabSz="4572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 SemiBold Condensed" panose="020B0502040204020203" pitchFamily="34" charset="0"/>
            </a:endParaRPr>
          </a:p>
          <a:p>
            <a:pPr marL="285750" lvl="0" indent="-285750" defTabSz="4572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Если сотрудники правоохранительных органов еще не прибыли, немедленно позвонить им. Владея информацией, которая сможет помочь задержать подозреваемых к террористическому акту, оперативно сообщить об этом в правоохранительные органы. </a:t>
            </a:r>
          </a:p>
        </p:txBody>
      </p:sp>
    </p:spTree>
    <p:extLst>
      <p:ext uri="{BB962C8B-B14F-4D97-AF65-F5344CB8AC3E}">
        <p14:creationId xmlns:p14="http://schemas.microsoft.com/office/powerpoint/2010/main" val="115000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276712" y="550810"/>
            <a:ext cx="10408332" cy="541626"/>
            <a:chOff x="1276712" y="550810"/>
            <a:chExt cx="10408332" cy="541626"/>
          </a:xfrm>
        </p:grpSpPr>
        <p:sp>
          <p:nvSpPr>
            <p:cNvPr id="8" name="TextBox 7"/>
            <p:cNvSpPr txBox="1"/>
            <p:nvPr/>
          </p:nvSpPr>
          <p:spPr>
            <a:xfrm>
              <a:off x="1276712" y="569344"/>
              <a:ext cx="5287993" cy="52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ru-RU" sz="2800" b="1" dirty="0" smtClean="0">
                  <a:solidFill>
                    <a:srgbClr val="FF0A53"/>
                  </a:solidFill>
                  <a:latin typeface="Bahnschrift SemiBold Condensed" panose="020B0502040204020203" pitchFamily="34" charset="0"/>
                </a:rPr>
                <a:t>ДЕПАРТАМЕНТ</a:t>
              </a:r>
              <a:r>
                <a:rPr lang="ru-RU" dirty="0" smtClean="0">
                  <a:latin typeface="Bahnschrift Condensed" panose="020B0502040204020203" pitchFamily="34" charset="0"/>
                </a:rPr>
                <a:t> </a:t>
              </a:r>
              <a:r>
                <a:rPr lang="ru-RU" dirty="0" smtClean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по делам гражданской обороны,</a:t>
              </a:r>
            </a:p>
            <a:p>
              <a:pPr>
                <a:lnSpc>
                  <a:spcPct val="60000"/>
                </a:lnSpc>
              </a:pPr>
              <a:r>
                <a:rPr lang="ru-RU" dirty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ч</a:t>
              </a:r>
              <a:r>
                <a:rPr lang="ru-RU" dirty="0" smtClean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резвычайным ситуациям и пожарной безопасности г. Москвы </a:t>
              </a:r>
              <a:endParaRPr lang="ru-RU" dirty="0">
                <a:solidFill>
                  <a:srgbClr val="2727FF"/>
                </a:solidFill>
                <a:latin typeface="Bahnschrift Light Condensed" panose="020B0502040204020203" pitchFamily="34" charset="0"/>
              </a:endParaRPr>
            </a:p>
          </p:txBody>
        </p:sp>
        <p:pic>
          <p:nvPicPr>
            <p:cNvPr id="9" name="Picture 2" descr="C:\Users\sakharovaev\Desktop\Поздравления\gerb_moskv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724" y="586596"/>
              <a:ext cx="378119" cy="44637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8933" y="550810"/>
              <a:ext cx="426111" cy="49940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10058531" y="569344"/>
              <a:ext cx="11731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>
                  <a:latin typeface="Arial Narrow" panose="020B0606020202030204" pitchFamily="34" charset="0"/>
                </a:rPr>
                <a:t>Правительство</a:t>
              </a:r>
              <a:br>
                <a:rPr lang="ru-RU" sz="1100" dirty="0" smtClean="0">
                  <a:latin typeface="Arial Narrow" panose="020B0606020202030204" pitchFamily="34" charset="0"/>
                </a:rPr>
              </a:br>
              <a:r>
                <a:rPr lang="ru-RU" sz="1100" dirty="0" smtClean="0">
                  <a:latin typeface="Arial Narrow" panose="020B0606020202030204" pitchFamily="34" charset="0"/>
                </a:rPr>
                <a:t>Москвы</a:t>
              </a:r>
              <a:endParaRPr lang="ru-RU" sz="1100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151A360-C014-4F8B-9346-96010409A4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6712" y="1092436"/>
            <a:ext cx="5148000" cy="8198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163381" y="1550812"/>
            <a:ext cx="5713424" cy="458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Действия при получении угрозы по телефону: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22863" y="2579913"/>
            <a:ext cx="41494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Не оставлять без внимания ни одного подобного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звонка. Передать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полученную информацию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в правоохранительные органы.</a:t>
            </a:r>
          </a:p>
          <a:p>
            <a:pPr marL="285750" lvl="0" indent="-285750" defTabSz="4572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Bahnschrift SemiBold Condensed" panose="020B0502040204020203" pitchFamily="34" charset="0"/>
            </a:endParaRPr>
          </a:p>
          <a:p>
            <a:pPr marL="285750" lvl="0" indent="-285750" defTabSz="4572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Постараться дословно запомнить разговор, а лучше записать его на бумаге. </a:t>
            </a:r>
          </a:p>
          <a:p>
            <a:pPr marL="285750" lvl="0" indent="-285750" defTabSz="4572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ru-RU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 SemiBold Condensed" panose="020B0502040204020203" pitchFamily="34" charset="0"/>
            </a:endParaRPr>
          </a:p>
          <a:p>
            <a:pPr marL="285750" lvl="0" indent="-285750" defTabSz="4572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Запомнить пол, возраст звонившего и особенности его речи (темп речи, голос, произношение, манеры речи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).</a:t>
            </a:r>
          </a:p>
          <a:p>
            <a:pPr marL="285750" lvl="0" indent="-285750" defTabSz="4572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Bahnschrift SemiBold Condensed" panose="020B0502040204020203" pitchFamily="34" charset="0"/>
            </a:endParaRPr>
          </a:p>
          <a:p>
            <a:pPr marL="285750" lvl="0" indent="-285750" defTabSz="4572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Обязательно постараться отметить звуковой фон (шум автомашин или железнодорожного транспорта, голоса), характер звонка (городской или междугородный) и т.д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.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647653" y="3010810"/>
            <a:ext cx="5635922" cy="2411579"/>
            <a:chOff x="5658932" y="2745784"/>
            <a:chExt cx="5635922" cy="2411579"/>
          </a:xfrm>
        </p:grpSpPr>
        <p:pic>
          <p:nvPicPr>
            <p:cNvPr id="24578" name="Picture 2" descr="Профилактика терроризма и экстремизма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3" t="26108" r="67174" b="60234"/>
            <a:stretch/>
          </p:blipFill>
          <p:spPr bwMode="auto">
            <a:xfrm>
              <a:off x="5658932" y="2745784"/>
              <a:ext cx="1811546" cy="1116796"/>
            </a:xfrm>
            <a:prstGeom prst="rect">
              <a:avLst/>
            </a:prstGeom>
            <a:noFill/>
            <a:ln w="19050">
              <a:solidFill>
                <a:srgbClr val="8271B5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Профилактика терроризма и экстремизма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72" t="26214" r="35515" b="60128"/>
            <a:stretch/>
          </p:blipFill>
          <p:spPr bwMode="auto">
            <a:xfrm>
              <a:off x="7571120" y="2745784"/>
              <a:ext cx="1811546" cy="1116796"/>
            </a:xfrm>
            <a:prstGeom prst="rect">
              <a:avLst/>
            </a:prstGeom>
            <a:noFill/>
            <a:ln w="19050">
              <a:solidFill>
                <a:srgbClr val="8271B5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Профилактика терроризма и экстремизма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56" t="26109" r="3431" b="60233"/>
            <a:stretch/>
          </p:blipFill>
          <p:spPr bwMode="auto">
            <a:xfrm>
              <a:off x="9483308" y="2745784"/>
              <a:ext cx="1811546" cy="1116796"/>
            </a:xfrm>
            <a:prstGeom prst="rect">
              <a:avLst/>
            </a:prstGeom>
            <a:noFill/>
            <a:ln w="19050">
              <a:solidFill>
                <a:srgbClr val="8271B5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Профилактика терроризма и экстремизма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" t="41301" r="67032" b="45041"/>
            <a:stretch/>
          </p:blipFill>
          <p:spPr bwMode="auto">
            <a:xfrm>
              <a:off x="5658932" y="4040567"/>
              <a:ext cx="1811546" cy="1116796"/>
            </a:xfrm>
            <a:prstGeom prst="rect">
              <a:avLst/>
            </a:prstGeom>
            <a:noFill/>
            <a:ln w="19050">
              <a:solidFill>
                <a:srgbClr val="8271B5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Профилактика терроризма и экстремизма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72" t="41301" r="35515" b="45041"/>
            <a:stretch/>
          </p:blipFill>
          <p:spPr bwMode="auto">
            <a:xfrm>
              <a:off x="7571120" y="4040567"/>
              <a:ext cx="1811546" cy="1116796"/>
            </a:xfrm>
            <a:prstGeom prst="rect">
              <a:avLst/>
            </a:prstGeom>
            <a:noFill/>
            <a:ln w="19050">
              <a:solidFill>
                <a:srgbClr val="8271B5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Профилактика терроризма и экстремизма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15" t="41406" r="3572" b="44936"/>
            <a:stretch/>
          </p:blipFill>
          <p:spPr bwMode="auto">
            <a:xfrm>
              <a:off x="9483308" y="4040567"/>
              <a:ext cx="1811546" cy="1116796"/>
            </a:xfrm>
            <a:prstGeom prst="rect">
              <a:avLst/>
            </a:prstGeom>
            <a:noFill/>
            <a:ln w="19050">
              <a:solidFill>
                <a:srgbClr val="8271B5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Прямоугольник 21"/>
          <p:cNvSpPr/>
          <p:nvPr/>
        </p:nvSpPr>
        <p:spPr>
          <a:xfrm>
            <a:off x="6772328" y="2547115"/>
            <a:ext cx="360547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dirty="0" smtClean="0">
                <a:solidFill>
                  <a:srgbClr val="8271B5"/>
                </a:solidFill>
                <a:latin typeface="Bahnschrift SemiBold Condensed" panose="020B0502040204020203" pitchFamily="34" charset="0"/>
              </a:rPr>
              <a:t>Что делать если угрожают по телефону</a:t>
            </a:r>
            <a:endParaRPr lang="ru-RU" sz="2000" b="1" dirty="0">
              <a:solidFill>
                <a:srgbClr val="8271B5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0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276712" y="550810"/>
            <a:ext cx="10408332" cy="541626"/>
            <a:chOff x="1276712" y="550810"/>
            <a:chExt cx="10408332" cy="541626"/>
          </a:xfrm>
        </p:grpSpPr>
        <p:sp>
          <p:nvSpPr>
            <p:cNvPr id="8" name="TextBox 7"/>
            <p:cNvSpPr txBox="1"/>
            <p:nvPr/>
          </p:nvSpPr>
          <p:spPr>
            <a:xfrm>
              <a:off x="1276712" y="569344"/>
              <a:ext cx="5287993" cy="52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ru-RU" sz="2800" b="1" dirty="0" smtClean="0">
                  <a:solidFill>
                    <a:srgbClr val="FF0A53"/>
                  </a:solidFill>
                  <a:latin typeface="Bahnschrift SemiBold Condensed" panose="020B0502040204020203" pitchFamily="34" charset="0"/>
                </a:rPr>
                <a:t>ДЕПАРТАМЕНТ</a:t>
              </a:r>
              <a:r>
                <a:rPr lang="ru-RU" dirty="0" smtClean="0">
                  <a:latin typeface="Bahnschrift Condensed" panose="020B0502040204020203" pitchFamily="34" charset="0"/>
                </a:rPr>
                <a:t> </a:t>
              </a:r>
              <a:r>
                <a:rPr lang="ru-RU" dirty="0" smtClean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по делам гражданской обороны,</a:t>
              </a:r>
            </a:p>
            <a:p>
              <a:pPr>
                <a:lnSpc>
                  <a:spcPct val="60000"/>
                </a:lnSpc>
              </a:pPr>
              <a:r>
                <a:rPr lang="ru-RU" dirty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ч</a:t>
              </a:r>
              <a:r>
                <a:rPr lang="ru-RU" dirty="0" smtClean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резвычайным ситуациям и пожарной безопасности г. Москвы </a:t>
              </a:r>
              <a:endParaRPr lang="ru-RU" dirty="0">
                <a:solidFill>
                  <a:srgbClr val="2727FF"/>
                </a:solidFill>
                <a:latin typeface="Bahnschrift Light Condensed" panose="020B0502040204020203" pitchFamily="34" charset="0"/>
              </a:endParaRPr>
            </a:p>
          </p:txBody>
        </p:sp>
        <p:pic>
          <p:nvPicPr>
            <p:cNvPr id="9" name="Picture 2" descr="C:\Users\sakharovaev\Desktop\Поздравления\gerb_moskv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724" y="586596"/>
              <a:ext cx="378119" cy="44637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8933" y="550810"/>
              <a:ext cx="426111" cy="49940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10058531" y="569344"/>
              <a:ext cx="11731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>
                  <a:latin typeface="Arial Narrow" panose="020B0606020202030204" pitchFamily="34" charset="0"/>
                </a:rPr>
                <a:t>Правительство</a:t>
              </a:r>
              <a:br>
                <a:rPr lang="ru-RU" sz="1100" dirty="0" smtClean="0">
                  <a:latin typeface="Arial Narrow" panose="020B0606020202030204" pitchFamily="34" charset="0"/>
                </a:rPr>
              </a:br>
              <a:r>
                <a:rPr lang="ru-RU" sz="1100" dirty="0" smtClean="0">
                  <a:latin typeface="Arial Narrow" panose="020B0606020202030204" pitchFamily="34" charset="0"/>
                </a:rPr>
                <a:t>Москвы</a:t>
              </a:r>
              <a:endParaRPr lang="ru-RU" sz="1100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151A360-C014-4F8B-9346-96010409A4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6712" y="1092436"/>
            <a:ext cx="5148000" cy="8198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095254" y="1550812"/>
            <a:ext cx="5849678" cy="695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Действия при получении угрозы в письменной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/>
            </a:r>
            <a:b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</a:b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или 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электронной форме: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22863" y="2597165"/>
            <a:ext cx="41494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Принять меры к сохранности и оперативной передаче письма (записки, диска и т. д.) в правоохранительные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органы.</a:t>
            </a:r>
          </a:p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Bahnschrift SemiBold Condensed" panose="020B0502040204020203" pitchFamily="34" charset="0"/>
            </a:endParaRPr>
          </a:p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Если документ в конверте, то его вскрытие производится только с левой  или правой стороны путем отрезки кромки ножницами.</a:t>
            </a:r>
          </a:p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endParaRPr lang="ru-RU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 SemiBold Condensed" panose="020B0502040204020203" pitchFamily="34" charset="0"/>
            </a:endParaRPr>
          </a:p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По возможности, письмо (записку, диск и т. д.) положить в чистый полиэтиленовый пакет, не оставляя отпечатки своих пальцев.</a:t>
            </a:r>
          </a:p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endParaRPr lang="ru-RU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 SemiBold Condensed" panose="020B0502040204020203" pitchFamily="34" charset="0"/>
            </a:endParaRPr>
          </a:p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Сохраните все: сам документ, конверт, упаковку, любые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вложения. Не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позволяйте знакомиться с содержанием письма другим лицам.</a:t>
            </a:r>
          </a:p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endParaRPr lang="ru-RU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 SemiBold Condensed" panose="020B0502040204020203" pitchFamily="34" charset="0"/>
            </a:endParaRPr>
          </a:p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На анонимных материалах не делать надписи, подчеркивание, обводку отдельных мест в тексте. Запрещается их сгибать, мять, сшивать, склеивать.</a:t>
            </a:r>
          </a:p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82485" y="2752175"/>
            <a:ext cx="5516065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000" b="1" dirty="0">
                <a:solidFill>
                  <a:srgbClr val="8271B5"/>
                </a:solidFill>
                <a:latin typeface="Bahnschrift SemiBold Condensed" panose="020B0502040204020203" pitchFamily="34" charset="0"/>
              </a:rPr>
              <a:t>УГРОЗЫ В ПИСЬМЕННОМ </a:t>
            </a:r>
            <a:r>
              <a:rPr lang="ru-RU" sz="2000" b="1" dirty="0" smtClean="0">
                <a:solidFill>
                  <a:srgbClr val="8271B5"/>
                </a:solidFill>
                <a:latin typeface="Bahnschrift SemiBold Condensed" panose="020B0502040204020203" pitchFamily="34" charset="0"/>
              </a:rPr>
              <a:t>ВИДЕ</a:t>
            </a:r>
            <a:r>
              <a:rPr lang="ru-RU" sz="2000" b="1" dirty="0">
                <a:solidFill>
                  <a:srgbClr val="8271B5"/>
                </a:solidFill>
                <a:latin typeface="Bahnschrift SemiBold Condensed" panose="020B0502040204020203" pitchFamily="34" charset="0"/>
              </a:rPr>
              <a:t/>
            </a:r>
            <a:br>
              <a:rPr lang="ru-RU" sz="2000" b="1" dirty="0">
                <a:solidFill>
                  <a:srgbClr val="8271B5"/>
                </a:solidFill>
                <a:latin typeface="Bahnschrift SemiBold Condensed" panose="020B0502040204020203" pitchFamily="34" charset="0"/>
              </a:rPr>
            </a:br>
            <a:r>
              <a:rPr lang="ru-RU" sz="1200" dirty="0" smtClean="0">
                <a:solidFill>
                  <a:srgbClr val="EDEDED"/>
                </a:solidFill>
                <a:latin typeface="Bahnschrift SemiBold Condensed" panose="020B0502040204020203" pitchFamily="34" charset="0"/>
              </a:rPr>
              <a:t>.</a:t>
            </a:r>
            <a:endParaRPr lang="ru-RU" sz="2000" b="1" dirty="0" smtClean="0">
              <a:solidFill>
                <a:srgbClr val="EDEDED"/>
              </a:solidFill>
              <a:latin typeface="Bahnschrift SemiBold Condensed" panose="020B0502040204020203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Condensed" panose="020B0502040204020203" pitchFamily="34" charset="0"/>
              </a:rPr>
              <a:t>могут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Condensed" panose="020B0502040204020203" pitchFamily="34" charset="0"/>
              </a:rPr>
              <a:t>быть отправлены по почте, подброшены в почтовый ящик или к дверям квартиры, переданы со случайным человеком, прикреплены к автомобилю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590231" y="3726008"/>
            <a:ext cx="5694580" cy="2003260"/>
            <a:chOff x="5564353" y="3855405"/>
            <a:chExt cx="5694580" cy="200326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5564353" y="4336293"/>
              <a:ext cx="5694580" cy="1522372"/>
              <a:chOff x="5718167" y="3163137"/>
              <a:chExt cx="6098646" cy="1630394"/>
            </a:xfrm>
          </p:grpSpPr>
          <p:pic>
            <p:nvPicPr>
              <p:cNvPr id="23556" name="Picture 4" descr="Профилактика терроризма и экстремизма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1" t="74227" r="68453" b="7601"/>
              <a:stretch/>
            </p:blipFill>
            <p:spPr bwMode="auto">
              <a:xfrm>
                <a:off x="5718167" y="3163138"/>
                <a:ext cx="1871932" cy="1630393"/>
              </a:xfrm>
              <a:prstGeom prst="rect">
                <a:avLst/>
              </a:prstGeom>
              <a:noFill/>
              <a:ln w="19050">
                <a:solidFill>
                  <a:srgbClr val="8271B5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4" descr="Профилактика терроризма и экстремизма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817" t="74323" r="36107" b="7505"/>
              <a:stretch/>
            </p:blipFill>
            <p:spPr bwMode="auto">
              <a:xfrm>
                <a:off x="7844554" y="3163138"/>
                <a:ext cx="1871932" cy="1630393"/>
              </a:xfrm>
              <a:prstGeom prst="rect">
                <a:avLst/>
              </a:prstGeom>
              <a:noFill/>
              <a:ln w="19050">
                <a:solidFill>
                  <a:srgbClr val="8271B5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4" descr="Профилактика терроризма и экстремизма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292" t="74323" r="3632" b="7505"/>
              <a:stretch/>
            </p:blipFill>
            <p:spPr bwMode="auto">
              <a:xfrm>
                <a:off x="9944881" y="3163137"/>
                <a:ext cx="1871932" cy="1630393"/>
              </a:xfrm>
              <a:prstGeom prst="rect">
                <a:avLst/>
              </a:prstGeom>
              <a:noFill/>
              <a:ln w="19050">
                <a:solidFill>
                  <a:srgbClr val="8271B5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Равнобедренный треугольник 1"/>
              <p:cNvSpPr/>
              <p:nvPr/>
            </p:nvSpPr>
            <p:spPr>
              <a:xfrm rot="5400000">
                <a:off x="7491076" y="3823058"/>
                <a:ext cx="543464" cy="310551"/>
              </a:xfrm>
              <a:prstGeom prst="triangle">
                <a:avLst/>
              </a:prstGeom>
              <a:solidFill>
                <a:srgbClr val="8271B5"/>
              </a:solidFill>
              <a:ln>
                <a:solidFill>
                  <a:srgbClr val="8271B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Равнобедренный треугольник 17"/>
              <p:cNvSpPr/>
              <p:nvPr/>
            </p:nvSpPr>
            <p:spPr>
              <a:xfrm rot="5400000">
                <a:off x="9595928" y="3823058"/>
                <a:ext cx="543464" cy="310551"/>
              </a:xfrm>
              <a:prstGeom prst="triangle">
                <a:avLst/>
              </a:prstGeom>
              <a:solidFill>
                <a:srgbClr val="8271B5"/>
              </a:solidFill>
              <a:ln>
                <a:solidFill>
                  <a:srgbClr val="8271B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9" name="Прямоугольник 18"/>
            <p:cNvSpPr/>
            <p:nvPr/>
          </p:nvSpPr>
          <p:spPr>
            <a:xfrm>
              <a:off x="6343752" y="3855405"/>
              <a:ext cx="4160113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2000" b="1" dirty="0" smtClean="0">
                  <a:solidFill>
                    <a:srgbClr val="8271B5"/>
                  </a:solidFill>
                  <a:latin typeface="Bahnschrift SemiBold Condensed" panose="020B0502040204020203" pitchFamily="34" charset="0"/>
                </a:rPr>
                <a:t>Что делать при получении послания с угрозой</a:t>
              </a:r>
              <a:endParaRPr lang="ru-RU" sz="2000" b="1" dirty="0">
                <a:solidFill>
                  <a:srgbClr val="8271B5"/>
                </a:solidFill>
                <a:latin typeface="Bahnschrift SemiBold Condensed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29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B2AC13C-056F-4E77-A779-510B71907A55}"/>
              </a:ext>
            </a:extLst>
          </p:cNvPr>
          <p:cNvSpPr/>
          <p:nvPr/>
        </p:nvSpPr>
        <p:spPr>
          <a:xfrm>
            <a:off x="1264037" y="0"/>
            <a:ext cx="1094938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16E663A-B116-4EC4-B5D7-FBE8D8DF43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2" t="5" r="374" b="94424"/>
          <a:stretch/>
        </p:blipFill>
        <p:spPr>
          <a:xfrm>
            <a:off x="10824000" y="1131853"/>
            <a:ext cx="1362600" cy="5724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282FEC-AE3A-4BCE-B02B-3012785854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6419" r="37756"/>
          <a:stretch/>
        </p:blipFill>
        <p:spPr>
          <a:xfrm>
            <a:off x="10836000" y="1397070"/>
            <a:ext cx="1368000" cy="385216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61528DF-9688-4B47-9CE2-8DC225E28B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" r="6269" b="94422"/>
          <a:stretch/>
        </p:blipFill>
        <p:spPr>
          <a:xfrm>
            <a:off x="1365635" y="6643501"/>
            <a:ext cx="10826365" cy="21449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76C0AF-F90C-4216-8989-19807D1702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92" t="125" r="22900" b="33499"/>
          <a:stretch/>
        </p:blipFill>
        <p:spPr>
          <a:xfrm>
            <a:off x="0" y="0"/>
            <a:ext cx="1368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DD931E3-BA9F-4C08-AC6C-D43CC46C4E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3" y="35775"/>
            <a:ext cx="1160074" cy="1240163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B356B37-1E61-4938-A82A-226DBE22C899}"/>
              </a:ext>
            </a:extLst>
          </p:cNvPr>
          <p:cNvSpPr/>
          <p:nvPr/>
        </p:nvSpPr>
        <p:spPr>
          <a:xfrm>
            <a:off x="2095392" y="-106981"/>
            <a:ext cx="9103536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AD1E60"/>
                    </a:gs>
                    <a:gs pos="100000">
                      <a:srgbClr val="002060"/>
                    </a:gs>
                  </a:gsLst>
                  <a:lin ang="5400000" scaled="1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Правила поведения в ЗС ГО</a:t>
            </a:r>
          </a:p>
        </p:txBody>
      </p:sp>
      <p:pic>
        <p:nvPicPr>
          <p:cNvPr id="18" name="Picture 15">
            <a:extLst>
              <a:ext uri="{FF2B5EF4-FFF2-40B4-BE49-F238E27FC236}">
                <a16:creationId xmlns:a16="http://schemas.microsoft.com/office/drawing/2014/main" id="{06B4F2FA-96E0-4AA5-B52B-B97E162284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063335" y="4338000"/>
            <a:ext cx="1672865" cy="23774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8E0FC2-8B10-4729-A09C-37D6F0EBB5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0668055" y="4449323"/>
            <a:ext cx="1625543" cy="2301427"/>
          </a:xfrm>
          <a:prstGeom prst="rect">
            <a:avLst/>
          </a:prstGeom>
        </p:spPr>
      </p:pic>
      <p:sp>
        <p:nvSpPr>
          <p:cNvPr id="21" name="Rectangle 2">
            <a:extLst>
              <a:ext uri="{FF2B5EF4-FFF2-40B4-BE49-F238E27FC236}">
                <a16:creationId xmlns:a16="http://schemas.microsoft.com/office/drawing/2014/main" id="{75E8A071-C4DA-4B84-903B-843A9F3A94A2}"/>
              </a:ext>
            </a:extLst>
          </p:cNvPr>
          <p:cNvSpPr txBox="1">
            <a:spLocks noChangeArrowheads="1"/>
          </p:cNvSpPr>
          <p:nvPr/>
        </p:nvSpPr>
        <p:spPr>
          <a:xfrm>
            <a:off x="1227977" y="485195"/>
            <a:ext cx="10838365" cy="5327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ts val="3000"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AD1E60"/>
                </a:solidFill>
                <a:effectLst/>
                <a:uLnTx/>
                <a:uFillTx/>
                <a:latin typeface="Calibri" panose="020F0502020204030204"/>
                <a:ea typeface="Proxima Nova Semibold"/>
                <a:cs typeface="Proxima Nova Semibold"/>
                <a:sym typeface="Proxima Nova Semibold"/>
              </a:rPr>
              <a:t>Укрываемые в ЗС ГО обязаны:</a:t>
            </a:r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51ECECD2-FEDA-4453-993E-C83732AB8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2720" y="950669"/>
            <a:ext cx="7867180" cy="477837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995C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быстро и без суеты занять указанные места в помещениях ЗС ГО;</a:t>
            </a: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51ECECD2-FEDA-4453-993E-C83732AB8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902" y="1397605"/>
            <a:ext cx="8099070" cy="477837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995C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выполнять правила внутреннего распорядка, все 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распоряжения личного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состава группы (звена) по обслуживанию ЗС ГО;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51ECECD2-FEDA-4453-993E-C83732AB8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768" y="1951921"/>
            <a:ext cx="8116840" cy="694855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995C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соблюдать спокойствие, пресекать случаи паники и 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нарушений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общественного порядка, оставаться на местах в случае 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отключения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освещения;</a:t>
            </a:r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51ECECD2-FEDA-4453-993E-C83732AB8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768" y="2638264"/>
            <a:ext cx="8311081" cy="477837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995C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поддерживать чистоту и порядок в помещениях;</a:t>
            </a:r>
          </a:p>
        </p:txBody>
      </p:sp>
      <p:sp>
        <p:nvSpPr>
          <p:cNvPr id="40" name="Rectangle 5">
            <a:extLst>
              <a:ext uri="{FF2B5EF4-FFF2-40B4-BE49-F238E27FC236}">
                <a16:creationId xmlns:a16="http://schemas.microsoft.com/office/drawing/2014/main" id="{51ECECD2-FEDA-4453-993E-C83732AB8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179" y="3006759"/>
            <a:ext cx="8063793" cy="477837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995C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содержать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готовности средства индивидуальной защиты;</a:t>
            </a:r>
          </a:p>
        </p:txBody>
      </p:sp>
      <p:sp>
        <p:nvSpPr>
          <p:cNvPr id="41" name="Rectangle 5">
            <a:extLst>
              <a:ext uri="{FF2B5EF4-FFF2-40B4-BE49-F238E27FC236}">
                <a16:creationId xmlns:a16="http://schemas.microsoft.com/office/drawing/2014/main" id="{51ECECD2-FEDA-4453-993E-C83732AB8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768" y="3403535"/>
            <a:ext cx="8167162" cy="924705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995C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выполнять работы по подаче воздуха в ЗС ГО с помощью вентилятора 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ручным или электроручным приводом по распоряжению  командира 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группы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(звена) по обслуживанию ЗС ГО;</a:t>
            </a: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51ECECD2-FEDA-4453-993E-C83732AB8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7368" y="4232276"/>
            <a:ext cx="8167162" cy="924705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995C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оказывать помощь группе (звену) по обслуживанию ЗС 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 локализации или ликвидации аварий и 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устранении повреждений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инженерно-технического оборудования;</a:t>
            </a: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51ECECD2-FEDA-4453-993E-C83732AB8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968" y="5089303"/>
            <a:ext cx="8167162" cy="521057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995C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выполнять работы по уборке помещений по 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распоряжению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старших групп;</a:t>
            </a: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51ECECD2-FEDA-4453-993E-C83732AB8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568" y="5277384"/>
            <a:ext cx="8167162" cy="645303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995C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5E33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соблюдать правила 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безопасности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062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B2AC13C-056F-4E77-A779-510B71907A55}"/>
              </a:ext>
            </a:extLst>
          </p:cNvPr>
          <p:cNvSpPr/>
          <p:nvPr/>
        </p:nvSpPr>
        <p:spPr>
          <a:xfrm>
            <a:off x="1283051" y="0"/>
            <a:ext cx="1094938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16E663A-B116-4EC4-B5D7-FBE8D8DF43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2" t="5" r="374" b="94424"/>
          <a:stretch/>
        </p:blipFill>
        <p:spPr>
          <a:xfrm>
            <a:off x="10824000" y="1131853"/>
            <a:ext cx="1362600" cy="5724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282FEC-AE3A-4BCE-B02B-3012785854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6419" r="37756"/>
          <a:stretch/>
        </p:blipFill>
        <p:spPr>
          <a:xfrm>
            <a:off x="10836000" y="1397070"/>
            <a:ext cx="1368000" cy="385216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61528DF-9688-4B47-9CE2-8DC225E28B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" r="6269" b="94422"/>
          <a:stretch/>
        </p:blipFill>
        <p:spPr>
          <a:xfrm>
            <a:off x="1365635" y="6643501"/>
            <a:ext cx="10826365" cy="21449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76C0AF-F90C-4216-8989-19807D1702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92" t="125" r="22900" b="33499"/>
          <a:stretch/>
        </p:blipFill>
        <p:spPr>
          <a:xfrm>
            <a:off x="0" y="0"/>
            <a:ext cx="1368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DD931E3-BA9F-4C08-AC6C-D43CC46C4E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3" y="35775"/>
            <a:ext cx="1160074" cy="1240163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B356B37-1E61-4938-A82A-226DBE22C899}"/>
              </a:ext>
            </a:extLst>
          </p:cNvPr>
          <p:cNvSpPr/>
          <p:nvPr/>
        </p:nvSpPr>
        <p:spPr>
          <a:xfrm>
            <a:off x="1903236" y="173564"/>
            <a:ext cx="9103536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AD1E60"/>
                    </a:gs>
                    <a:gs pos="100000">
                      <a:srgbClr val="002060"/>
                    </a:gs>
                  </a:gsLst>
                  <a:lin ang="5400000" scaled="1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Правила поведения в ЗС ГО</a:t>
            </a:r>
          </a:p>
        </p:txBody>
      </p:sp>
      <p:pic>
        <p:nvPicPr>
          <p:cNvPr id="18" name="Picture 15">
            <a:extLst>
              <a:ext uri="{FF2B5EF4-FFF2-40B4-BE49-F238E27FC236}">
                <a16:creationId xmlns:a16="http://schemas.microsoft.com/office/drawing/2014/main" id="{06B4F2FA-96E0-4AA5-B52B-B97E162284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063335" y="4338000"/>
            <a:ext cx="1672865" cy="23774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8E0FC2-8B10-4729-A09C-37D6F0EBB5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0668055" y="4449323"/>
            <a:ext cx="1625543" cy="2301427"/>
          </a:xfrm>
          <a:prstGeom prst="rect">
            <a:avLst/>
          </a:prstGeom>
        </p:spPr>
      </p:pic>
      <p:sp>
        <p:nvSpPr>
          <p:cNvPr id="21" name="Rectangle 2">
            <a:extLst>
              <a:ext uri="{FF2B5EF4-FFF2-40B4-BE49-F238E27FC236}">
                <a16:creationId xmlns:a16="http://schemas.microsoft.com/office/drawing/2014/main" id="{75E8A071-C4DA-4B84-903B-843A9F3A94A2}"/>
              </a:ext>
            </a:extLst>
          </p:cNvPr>
          <p:cNvSpPr txBox="1">
            <a:spLocks noChangeArrowheads="1"/>
          </p:cNvSpPr>
          <p:nvPr/>
        </p:nvSpPr>
        <p:spPr>
          <a:xfrm>
            <a:off x="1719821" y="923294"/>
            <a:ext cx="9470365" cy="5639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ts val="3000"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AD1E60"/>
                </a:solidFill>
                <a:effectLst/>
                <a:uLnTx/>
                <a:uFillTx/>
                <a:latin typeface="Calibri" panose="020F0502020204030204"/>
                <a:ea typeface="Proxima Nova Semibold"/>
                <a:cs typeface="Proxima Nova Semibold"/>
                <a:sym typeface="Proxima Nova Semibold"/>
              </a:rPr>
              <a:t>Укрываемым в ЗС ГО запрещается:</a:t>
            </a:r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51ECECD2-FEDA-4453-993E-C83732AB8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492" y="1944666"/>
            <a:ext cx="7867180" cy="477837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995C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курить и употреблять спиртные напитки;</a:t>
            </a: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51ECECD2-FEDA-4453-993E-C83732AB8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492" y="2445339"/>
            <a:ext cx="8099070" cy="477837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995C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приводить (приносить) в сооружение домашних животных;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51ECECD2-FEDA-4453-993E-C83732AB8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492" y="2952629"/>
            <a:ext cx="8193387" cy="694855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995C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приносить легковоспламеняющиеся, </a:t>
            </a:r>
            <a:r>
              <a:rPr kumimoji="0" lang="ru-RU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взрыво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-опасные 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вещества, вещества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 резким запахом, а также громоздкие вещи;</a:t>
            </a:r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51ECECD2-FEDA-4453-993E-C83732AB8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7137" y="3758492"/>
            <a:ext cx="8139066" cy="477837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995C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шуметь, громко разговаривать, ходить без особой 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надобности 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сооружению, открывать двери, выходить из сооружения;</a:t>
            </a:r>
          </a:p>
        </p:txBody>
      </p:sp>
      <p:sp>
        <p:nvSpPr>
          <p:cNvPr id="40" name="Rectangle 5">
            <a:extLst>
              <a:ext uri="{FF2B5EF4-FFF2-40B4-BE49-F238E27FC236}">
                <a16:creationId xmlns:a16="http://schemas.microsoft.com/office/drawing/2014/main" id="{51ECECD2-FEDA-4453-993E-C83732AB8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492" y="4357097"/>
            <a:ext cx="8063793" cy="477837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995C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включать радиоприемники, магнитофоны и другие радиосредства;</a:t>
            </a:r>
          </a:p>
        </p:txBody>
      </p:sp>
      <p:sp>
        <p:nvSpPr>
          <p:cNvPr id="41" name="Rectangle 5">
            <a:extLst>
              <a:ext uri="{FF2B5EF4-FFF2-40B4-BE49-F238E27FC236}">
                <a16:creationId xmlns:a16="http://schemas.microsoft.com/office/drawing/2014/main" id="{51ECECD2-FEDA-4453-993E-C83732AB8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523" y="4883951"/>
            <a:ext cx="8167162" cy="513323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995C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E337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применять источники освещения с открытым пламенем.</a:t>
            </a:r>
          </a:p>
        </p:txBody>
      </p:sp>
    </p:spTree>
    <p:extLst>
      <p:ext uri="{BB962C8B-B14F-4D97-AF65-F5344CB8AC3E}">
        <p14:creationId xmlns:p14="http://schemas.microsoft.com/office/powerpoint/2010/main" val="282218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1151A360-C014-4F8B-9346-96010409A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6712" y="1092436"/>
            <a:ext cx="5148000" cy="81986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276712" y="550810"/>
            <a:ext cx="10408332" cy="541626"/>
            <a:chOff x="1276712" y="550810"/>
            <a:chExt cx="10408332" cy="541626"/>
          </a:xfrm>
        </p:grpSpPr>
        <p:sp>
          <p:nvSpPr>
            <p:cNvPr id="8" name="TextBox 7"/>
            <p:cNvSpPr txBox="1"/>
            <p:nvPr/>
          </p:nvSpPr>
          <p:spPr>
            <a:xfrm>
              <a:off x="1276712" y="569344"/>
              <a:ext cx="5287993" cy="52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ru-RU" sz="2800" b="1" dirty="0" smtClean="0">
                  <a:solidFill>
                    <a:srgbClr val="FF0A53"/>
                  </a:solidFill>
                  <a:latin typeface="Bahnschrift SemiBold Condensed" panose="020B0502040204020203" pitchFamily="34" charset="0"/>
                </a:rPr>
                <a:t>ДЕПАРТАМЕНТ</a:t>
              </a:r>
              <a:r>
                <a:rPr lang="ru-RU" dirty="0" smtClean="0">
                  <a:latin typeface="Bahnschrift Condensed" panose="020B0502040204020203" pitchFamily="34" charset="0"/>
                </a:rPr>
                <a:t> </a:t>
              </a:r>
              <a:r>
                <a:rPr lang="ru-RU" dirty="0" smtClean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по делам гражданской обороны,</a:t>
              </a:r>
            </a:p>
            <a:p>
              <a:pPr>
                <a:lnSpc>
                  <a:spcPct val="60000"/>
                </a:lnSpc>
              </a:pPr>
              <a:r>
                <a:rPr lang="ru-RU" dirty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ч</a:t>
              </a:r>
              <a:r>
                <a:rPr lang="ru-RU" dirty="0" smtClean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резвычайным ситуациям и пожарной безопасности г. Москвы </a:t>
              </a:r>
              <a:endParaRPr lang="ru-RU" dirty="0">
                <a:solidFill>
                  <a:srgbClr val="2727FF"/>
                </a:solidFill>
                <a:latin typeface="Bahnschrift Light Condensed" panose="020B0502040204020203" pitchFamily="34" charset="0"/>
              </a:endParaRPr>
            </a:p>
          </p:txBody>
        </p:sp>
        <p:pic>
          <p:nvPicPr>
            <p:cNvPr id="9" name="Picture 2" descr="C:\Users\sakharovaev\Desktop\Поздравления\gerb_moskvy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724" y="586596"/>
              <a:ext cx="378119" cy="44637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8933" y="550810"/>
              <a:ext cx="426111" cy="49940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10058531" y="569344"/>
              <a:ext cx="11731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>
                  <a:latin typeface="Arial Narrow" panose="020B0606020202030204" pitchFamily="34" charset="0"/>
                </a:rPr>
                <a:t>Правительство</a:t>
              </a:r>
              <a:br>
                <a:rPr lang="ru-RU" sz="1100" dirty="0" smtClean="0">
                  <a:latin typeface="Arial Narrow" panose="020B0606020202030204" pitchFamily="34" charset="0"/>
                </a:rPr>
              </a:br>
              <a:r>
                <a:rPr lang="ru-RU" sz="1100" dirty="0" smtClean="0">
                  <a:latin typeface="Arial Narrow" panose="020B0606020202030204" pitchFamily="34" charset="0"/>
                </a:rPr>
                <a:t>Москвы</a:t>
              </a:r>
              <a:endParaRPr lang="ru-RU" sz="1100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7"/>
          <a:stretch/>
        </p:blipFill>
        <p:spPr>
          <a:xfrm>
            <a:off x="0" y="723517"/>
            <a:ext cx="2315594" cy="2399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Группа 5"/>
          <p:cNvGrpSpPr/>
          <p:nvPr/>
        </p:nvGrpSpPr>
        <p:grpSpPr>
          <a:xfrm>
            <a:off x="80071" y="1290176"/>
            <a:ext cx="1051848" cy="954560"/>
            <a:chOff x="3915806" y="3122762"/>
            <a:chExt cx="4002644" cy="3632428"/>
          </a:xfrm>
        </p:grpSpPr>
        <p:pic>
          <p:nvPicPr>
            <p:cNvPr id="12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54449" y="3122762"/>
              <a:ext cx="2061141" cy="27512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63801" y="3811631"/>
              <a:ext cx="1637291" cy="24735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object 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15806" y="4274172"/>
              <a:ext cx="1637290" cy="24735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object 33"/>
            <p:cNvSpPr/>
            <p:nvPr/>
          </p:nvSpPr>
          <p:spPr>
            <a:xfrm>
              <a:off x="6806565" y="3678440"/>
              <a:ext cx="1111885" cy="2203450"/>
            </a:xfrm>
            <a:custGeom>
              <a:avLst/>
              <a:gdLst/>
              <a:ahLst/>
              <a:cxnLst/>
              <a:rect l="l" t="t" r="r" b="b"/>
              <a:pathLst>
                <a:path w="1111884" h="2203450">
                  <a:moveTo>
                    <a:pt x="846068" y="0"/>
                  </a:moveTo>
                  <a:lnTo>
                    <a:pt x="789075" y="4900"/>
                  </a:lnTo>
                  <a:lnTo>
                    <a:pt x="728763" y="18774"/>
                  </a:lnTo>
                  <a:lnTo>
                    <a:pt x="665686" y="41831"/>
                  </a:lnTo>
                  <a:lnTo>
                    <a:pt x="583929" y="83034"/>
                  </a:lnTo>
                  <a:lnTo>
                    <a:pt x="520204" y="122959"/>
                  </a:lnTo>
                  <a:lnTo>
                    <a:pt x="460342" y="167251"/>
                  </a:lnTo>
                  <a:lnTo>
                    <a:pt x="404081" y="215375"/>
                  </a:lnTo>
                  <a:lnTo>
                    <a:pt x="351580" y="267143"/>
                  </a:lnTo>
                  <a:lnTo>
                    <a:pt x="303006" y="322335"/>
                  </a:lnTo>
                  <a:lnTo>
                    <a:pt x="258180" y="380407"/>
                  </a:lnTo>
                  <a:lnTo>
                    <a:pt x="217302" y="441222"/>
                  </a:lnTo>
                  <a:lnTo>
                    <a:pt x="180371" y="504529"/>
                  </a:lnTo>
                  <a:lnTo>
                    <a:pt x="147503" y="569856"/>
                  </a:lnTo>
                  <a:lnTo>
                    <a:pt x="118572" y="636870"/>
                  </a:lnTo>
                  <a:lnTo>
                    <a:pt x="93923" y="705517"/>
                  </a:lnTo>
                  <a:lnTo>
                    <a:pt x="73421" y="775191"/>
                  </a:lnTo>
                  <a:lnTo>
                    <a:pt x="57097" y="845764"/>
                  </a:lnTo>
                  <a:lnTo>
                    <a:pt x="42155" y="940641"/>
                  </a:lnTo>
                  <a:lnTo>
                    <a:pt x="35957" y="1011958"/>
                  </a:lnTo>
                  <a:lnTo>
                    <a:pt x="34564" y="1106824"/>
                  </a:lnTo>
                  <a:lnTo>
                    <a:pt x="328733" y="937008"/>
                  </a:lnTo>
                  <a:lnTo>
                    <a:pt x="331298" y="867973"/>
                  </a:lnTo>
                  <a:lnTo>
                    <a:pt x="339612" y="795389"/>
                  </a:lnTo>
                  <a:lnTo>
                    <a:pt x="351476" y="733883"/>
                  </a:lnTo>
                  <a:lnTo>
                    <a:pt x="364376" y="684911"/>
                  </a:lnTo>
                  <a:lnTo>
                    <a:pt x="380606" y="636765"/>
                  </a:lnTo>
                  <a:lnTo>
                    <a:pt x="411453" y="567501"/>
                  </a:lnTo>
                  <a:lnTo>
                    <a:pt x="443682" y="514130"/>
                  </a:lnTo>
                  <a:lnTo>
                    <a:pt x="473996" y="475074"/>
                  </a:lnTo>
                  <a:lnTo>
                    <a:pt x="508581" y="440164"/>
                  </a:lnTo>
                  <a:lnTo>
                    <a:pt x="547543" y="409641"/>
                  </a:lnTo>
                  <a:lnTo>
                    <a:pt x="599615" y="380511"/>
                  </a:lnTo>
                  <a:lnTo>
                    <a:pt x="642954" y="365779"/>
                  </a:lnTo>
                  <a:lnTo>
                    <a:pt x="682115" y="361601"/>
                  </a:lnTo>
                  <a:lnTo>
                    <a:pt x="699947" y="363538"/>
                  </a:lnTo>
                  <a:lnTo>
                    <a:pt x="745527" y="385098"/>
                  </a:lnTo>
                  <a:lnTo>
                    <a:pt x="777547" y="429913"/>
                  </a:lnTo>
                  <a:lnTo>
                    <a:pt x="790352" y="472509"/>
                  </a:lnTo>
                  <a:lnTo>
                    <a:pt x="795808" y="534936"/>
                  </a:lnTo>
                  <a:lnTo>
                    <a:pt x="793556" y="573794"/>
                  </a:lnTo>
                  <a:lnTo>
                    <a:pt x="787682" y="612546"/>
                  </a:lnTo>
                  <a:lnTo>
                    <a:pt x="778499" y="651079"/>
                  </a:lnTo>
                  <a:lnTo>
                    <a:pt x="766343" y="689382"/>
                  </a:lnTo>
                  <a:lnTo>
                    <a:pt x="751495" y="727590"/>
                  </a:lnTo>
                  <a:lnTo>
                    <a:pt x="734323" y="765589"/>
                  </a:lnTo>
                  <a:lnTo>
                    <a:pt x="708072" y="815661"/>
                  </a:lnTo>
                  <a:lnTo>
                    <a:pt x="671026" y="877449"/>
                  </a:lnTo>
                  <a:lnTo>
                    <a:pt x="579553" y="1009477"/>
                  </a:lnTo>
                  <a:lnTo>
                    <a:pt x="477933" y="1145472"/>
                  </a:lnTo>
                  <a:lnTo>
                    <a:pt x="259677" y="1454133"/>
                  </a:lnTo>
                  <a:lnTo>
                    <a:pt x="185617" y="1574737"/>
                  </a:lnTo>
                  <a:lnTo>
                    <a:pt x="131388" y="1675823"/>
                  </a:lnTo>
                  <a:lnTo>
                    <a:pt x="93819" y="1757894"/>
                  </a:lnTo>
                  <a:lnTo>
                    <a:pt x="61809" y="1841682"/>
                  </a:lnTo>
                  <a:lnTo>
                    <a:pt x="41726" y="1905847"/>
                  </a:lnTo>
                  <a:lnTo>
                    <a:pt x="25402" y="1971364"/>
                  </a:lnTo>
                  <a:lnTo>
                    <a:pt x="12921" y="2038492"/>
                  </a:lnTo>
                  <a:lnTo>
                    <a:pt x="4481" y="2107653"/>
                  </a:lnTo>
                  <a:lnTo>
                    <a:pt x="0" y="2202980"/>
                  </a:lnTo>
                  <a:lnTo>
                    <a:pt x="1111515" y="1561282"/>
                  </a:lnTo>
                  <a:lnTo>
                    <a:pt x="1111515" y="1256579"/>
                  </a:lnTo>
                  <a:lnTo>
                    <a:pt x="395768" y="1669833"/>
                  </a:lnTo>
                  <a:lnTo>
                    <a:pt x="430667" y="1597993"/>
                  </a:lnTo>
                  <a:lnTo>
                    <a:pt x="477200" y="1514655"/>
                  </a:lnTo>
                  <a:lnTo>
                    <a:pt x="536444" y="1420721"/>
                  </a:lnTo>
                  <a:lnTo>
                    <a:pt x="683738" y="1215376"/>
                  </a:lnTo>
                  <a:lnTo>
                    <a:pt x="832508" y="1015675"/>
                  </a:lnTo>
                  <a:lnTo>
                    <a:pt x="918013" y="889512"/>
                  </a:lnTo>
                  <a:lnTo>
                    <a:pt x="964127" y="812247"/>
                  </a:lnTo>
                  <a:lnTo>
                    <a:pt x="998807" y="746605"/>
                  </a:lnTo>
                  <a:lnTo>
                    <a:pt x="1029434" y="679560"/>
                  </a:lnTo>
                  <a:lnTo>
                    <a:pt x="1050669" y="624713"/>
                  </a:lnTo>
                  <a:lnTo>
                    <a:pt x="1068721" y="568684"/>
                  </a:lnTo>
                  <a:lnTo>
                    <a:pt x="1083223" y="511345"/>
                  </a:lnTo>
                  <a:lnTo>
                    <a:pt x="1093893" y="452551"/>
                  </a:lnTo>
                  <a:lnTo>
                    <a:pt x="1100521" y="392239"/>
                  </a:lnTo>
                  <a:lnTo>
                    <a:pt x="1102877" y="330230"/>
                  </a:lnTo>
                  <a:lnTo>
                    <a:pt x="1100312" y="271646"/>
                  </a:lnTo>
                  <a:lnTo>
                    <a:pt x="1092731" y="218904"/>
                  </a:lnTo>
                  <a:lnTo>
                    <a:pt x="1080459" y="172162"/>
                  </a:lnTo>
                  <a:lnTo>
                    <a:pt x="1063915" y="131064"/>
                  </a:lnTo>
                  <a:lnTo>
                    <a:pt x="1043109" y="95745"/>
                  </a:lnTo>
                  <a:lnTo>
                    <a:pt x="1018450" y="66081"/>
                  </a:lnTo>
                  <a:lnTo>
                    <a:pt x="958462" y="23371"/>
                  </a:lnTo>
                  <a:lnTo>
                    <a:pt x="886098" y="2460"/>
                  </a:lnTo>
                  <a:lnTo>
                    <a:pt x="846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36"/>
            <p:cNvSpPr/>
            <p:nvPr/>
          </p:nvSpPr>
          <p:spPr>
            <a:xfrm>
              <a:off x="5715894" y="4367321"/>
              <a:ext cx="687705" cy="1925320"/>
            </a:xfrm>
            <a:custGeom>
              <a:avLst/>
              <a:gdLst/>
              <a:ahLst/>
              <a:cxnLst/>
              <a:rect l="l" t="t" r="r" b="b"/>
              <a:pathLst>
                <a:path w="687704" h="1925320">
                  <a:moveTo>
                    <a:pt x="687696" y="0"/>
                  </a:moveTo>
                  <a:lnTo>
                    <a:pt x="443263" y="141116"/>
                  </a:lnTo>
                  <a:lnTo>
                    <a:pt x="435693" y="191596"/>
                  </a:lnTo>
                  <a:lnTo>
                    <a:pt x="424793" y="240243"/>
                  </a:lnTo>
                  <a:lnTo>
                    <a:pt x="410710" y="287006"/>
                  </a:lnTo>
                  <a:lnTo>
                    <a:pt x="393631" y="331948"/>
                  </a:lnTo>
                  <a:lnTo>
                    <a:pt x="373674" y="374962"/>
                  </a:lnTo>
                  <a:lnTo>
                    <a:pt x="351266" y="416259"/>
                  </a:lnTo>
                  <a:lnTo>
                    <a:pt x="326398" y="455661"/>
                  </a:lnTo>
                  <a:lnTo>
                    <a:pt x="299174" y="493220"/>
                  </a:lnTo>
                  <a:lnTo>
                    <a:pt x="270148" y="528978"/>
                  </a:lnTo>
                  <a:lnTo>
                    <a:pt x="228411" y="573909"/>
                  </a:lnTo>
                  <a:lnTo>
                    <a:pt x="184015" y="615646"/>
                  </a:lnTo>
                  <a:lnTo>
                    <a:pt x="125200" y="663362"/>
                  </a:lnTo>
                  <a:lnTo>
                    <a:pt x="63516" y="706146"/>
                  </a:lnTo>
                  <a:lnTo>
                    <a:pt x="0" y="744144"/>
                  </a:lnTo>
                  <a:lnTo>
                    <a:pt x="0" y="1011414"/>
                  </a:lnTo>
                  <a:lnTo>
                    <a:pt x="380616" y="791546"/>
                  </a:lnTo>
                  <a:lnTo>
                    <a:pt x="380616" y="1925250"/>
                  </a:lnTo>
                  <a:lnTo>
                    <a:pt x="687696" y="1747978"/>
                  </a:lnTo>
                  <a:lnTo>
                    <a:pt x="6876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39"/>
            <p:cNvSpPr/>
            <p:nvPr/>
          </p:nvSpPr>
          <p:spPr>
            <a:xfrm>
              <a:off x="4867896" y="4829870"/>
              <a:ext cx="687705" cy="1925320"/>
            </a:xfrm>
            <a:custGeom>
              <a:avLst/>
              <a:gdLst/>
              <a:ahLst/>
              <a:cxnLst/>
              <a:rect l="l" t="t" r="r" b="b"/>
              <a:pathLst>
                <a:path w="687704" h="1925320">
                  <a:moveTo>
                    <a:pt x="687696" y="0"/>
                  </a:moveTo>
                  <a:lnTo>
                    <a:pt x="443263" y="141105"/>
                  </a:lnTo>
                  <a:lnTo>
                    <a:pt x="435693" y="191585"/>
                  </a:lnTo>
                  <a:lnTo>
                    <a:pt x="424803" y="240243"/>
                  </a:lnTo>
                  <a:lnTo>
                    <a:pt x="410710" y="286996"/>
                  </a:lnTo>
                  <a:lnTo>
                    <a:pt x="393631" y="331948"/>
                  </a:lnTo>
                  <a:lnTo>
                    <a:pt x="373674" y="374951"/>
                  </a:lnTo>
                  <a:lnTo>
                    <a:pt x="351266" y="416259"/>
                  </a:lnTo>
                  <a:lnTo>
                    <a:pt x="326398" y="455651"/>
                  </a:lnTo>
                  <a:lnTo>
                    <a:pt x="299174" y="493210"/>
                  </a:lnTo>
                  <a:lnTo>
                    <a:pt x="270148" y="528978"/>
                  </a:lnTo>
                  <a:lnTo>
                    <a:pt x="228411" y="573909"/>
                  </a:lnTo>
                  <a:lnTo>
                    <a:pt x="184015" y="615635"/>
                  </a:lnTo>
                  <a:lnTo>
                    <a:pt x="125200" y="663351"/>
                  </a:lnTo>
                  <a:lnTo>
                    <a:pt x="63516" y="706135"/>
                  </a:lnTo>
                  <a:lnTo>
                    <a:pt x="0" y="744134"/>
                  </a:lnTo>
                  <a:lnTo>
                    <a:pt x="0" y="1011414"/>
                  </a:lnTo>
                  <a:lnTo>
                    <a:pt x="380627" y="791546"/>
                  </a:lnTo>
                  <a:lnTo>
                    <a:pt x="380627" y="1925239"/>
                  </a:lnTo>
                  <a:lnTo>
                    <a:pt x="687696" y="1747967"/>
                  </a:lnTo>
                  <a:lnTo>
                    <a:pt x="6876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18"/>
          <a:stretch/>
        </p:blipFill>
        <p:spPr>
          <a:xfrm>
            <a:off x="10034195" y="2090815"/>
            <a:ext cx="2152486" cy="4043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Прямоугольник: скругленные углы 69">
            <a:extLst>
              <a:ext uri="{FF2B5EF4-FFF2-40B4-BE49-F238E27FC236}">
                <a16:creationId xmlns:a16="http://schemas.microsoft.com/office/drawing/2014/main" id="{E858F0BF-BB08-47E1-9D06-49BD50003ACC}"/>
              </a:ext>
            </a:extLst>
          </p:cNvPr>
          <p:cNvSpPr/>
          <p:nvPr/>
        </p:nvSpPr>
        <p:spPr>
          <a:xfrm>
            <a:off x="1828800" y="2319633"/>
            <a:ext cx="4136808" cy="4269507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При обнаружении очага загорания или признаков горения (задымление, запах гари, повышение температуры  и т. п.)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необходимо: </a:t>
            </a:r>
          </a:p>
          <a:p>
            <a:pPr>
              <a:lnSpc>
                <a:spcPct val="80000"/>
              </a:lnSpc>
            </a:pP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 Condensed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 незамедлительно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сообщить об этом по телефону «101» или «112» (для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мобильной связи);</a:t>
            </a:r>
          </a:p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 назвать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наименование объекта, место взрыва, пожара,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также свою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фамилию;</a:t>
            </a:r>
          </a:p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 оказать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помощь при эвакуации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людей;</a:t>
            </a:r>
          </a:p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 принять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меры по тушению пожара и сохранности материальных ценностей до прибытия пожарных. </a:t>
            </a:r>
          </a:p>
        </p:txBody>
      </p:sp>
      <p:grpSp>
        <p:nvGrpSpPr>
          <p:cNvPr id="49" name="Группа 48"/>
          <p:cNvGrpSpPr/>
          <p:nvPr/>
        </p:nvGrpSpPr>
        <p:grpSpPr>
          <a:xfrm>
            <a:off x="6139123" y="2239044"/>
            <a:ext cx="3490841" cy="4557616"/>
            <a:chOff x="6139123" y="2170022"/>
            <a:chExt cx="3490841" cy="4557616"/>
          </a:xfrm>
        </p:grpSpPr>
        <p:pic>
          <p:nvPicPr>
            <p:cNvPr id="2050" name="Picture 2" descr="Правила безопасного поведения при пожарах и взрывах. Пожары и паника | ОБЖ  8 класс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9890" b="94567" l="3099" r="97887">
                          <a14:foregroundMark x1="44366" y1="23297" x2="37465" y2="32044"/>
                          <a14:foregroundMark x1="79155" y1="63352" x2="96197" y2="52210"/>
                          <a14:foregroundMark x1="6761" y1="63168" x2="23380" y2="51842"/>
                          <a14:foregroundMark x1="15352" y1="63168" x2="23521" y2="59024"/>
                          <a14:foregroundMark x1="31408" y1="63352" x2="45775" y2="59024"/>
                          <a14:foregroundMark x1="33662" y1="59669" x2="38592" y2="53959"/>
                          <a14:foregroundMark x1="44507" y1="58195" x2="41408" y2="63076"/>
                          <a14:foregroundMark x1="54225" y1="90700" x2="65352" y2="83517"/>
                          <a14:foregroundMark x1="80704" y1="61418" x2="82817" y2="53131"/>
                          <a14:foregroundMark x1="32254" y1="63720" x2="44789" y2="63076"/>
                          <a14:foregroundMark x1="31408" y1="32505" x2="45493" y2="32505"/>
                          <a14:foregroundMark x1="36479" y1="90608" x2="27324" y2="86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40"/>
            <a:stretch/>
          </p:blipFill>
          <p:spPr bwMode="auto">
            <a:xfrm>
              <a:off x="6139123" y="2391041"/>
              <a:ext cx="3490841" cy="42695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6244537" y="2170022"/>
              <a:ext cx="32800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 SemiBold Condensed" panose="020B0502040204020203" pitchFamily="34" charset="0"/>
                </a:rPr>
                <a:t>Что надо делать при пожаре в здании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173627" y="3136253"/>
              <a:ext cx="967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900" dirty="0">
                  <a:latin typeface="Arial Narrow" panose="020B0606020202030204" pitchFamily="34" charset="0"/>
                </a:rPr>
                <a:t>Оцените обстановку, определите, откуда исходит опасность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045333" y="3149316"/>
              <a:ext cx="71970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900" dirty="0">
                  <a:latin typeface="Arial Narrow" panose="020B0606020202030204" pitchFamily="34" charset="0"/>
                </a:rPr>
                <a:t>Сообщите в пожарную охрану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841412" y="3149316"/>
              <a:ext cx="646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900" dirty="0">
                  <a:latin typeface="Arial Narrow" panose="020B0606020202030204" pitchFamily="34" charset="0"/>
                </a:rPr>
                <a:t>Идите в сторону, </a:t>
              </a:r>
              <a:r>
                <a:rPr lang="ru-RU" sz="900" dirty="0" smtClean="0">
                  <a:latin typeface="Arial Narrow" panose="020B0606020202030204" pitchFamily="34" charset="0"/>
                </a:rPr>
                <a:t>противоположную </a:t>
              </a:r>
              <a:r>
                <a:rPr lang="ru-RU" sz="900" dirty="0">
                  <a:latin typeface="Arial Narrow" panose="020B0606020202030204" pitchFamily="34" charset="0"/>
                </a:rPr>
                <a:t>пожару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453314" y="3147511"/>
              <a:ext cx="897722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900" dirty="0">
                  <a:latin typeface="Arial Narrow" panose="020B0606020202030204" pitchFamily="34" charset="0"/>
                </a:rPr>
                <a:t>Двигайтесь в сторону незадымленной лестничной клетки или к выходу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44537" y="3821087"/>
              <a:ext cx="32800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 SemiBold Condensed" panose="020B0502040204020203" pitchFamily="34" charset="0"/>
                </a:rPr>
                <a:t>Как надо выходить через задымленный коридор:</a:t>
              </a:r>
              <a:endPara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173627" y="4817176"/>
              <a:ext cx="932523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900" dirty="0" smtClean="0">
                  <a:latin typeface="Arial Narrow" panose="020B0606020202030204" pitchFamily="34" charset="0"/>
                </a:rPr>
                <a:t>При движении накройтесь мокрой плотной тканью</a:t>
              </a:r>
              <a:endParaRPr lang="ru-RU" sz="900" dirty="0">
                <a:latin typeface="Arial Narrow" panose="020B060602020203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960941" y="4821613"/>
              <a:ext cx="88172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900" dirty="0" smtClean="0">
                  <a:latin typeface="Arial Narrow" panose="020B0606020202030204" pitchFamily="34" charset="0"/>
                </a:rPr>
                <a:t>Дышите через носовой платок, </a:t>
              </a:r>
              <a:br>
                <a:rPr lang="ru-RU" sz="900" dirty="0" smtClean="0">
                  <a:latin typeface="Arial Narrow" panose="020B0606020202030204" pitchFamily="34" charset="0"/>
                </a:rPr>
              </a:br>
              <a:r>
                <a:rPr lang="ru-RU" sz="900" dirty="0" smtClean="0">
                  <a:latin typeface="Arial Narrow" panose="020B0606020202030204" pitchFamily="34" charset="0"/>
                </a:rPr>
                <a:t>одежду</a:t>
              </a:r>
              <a:endParaRPr lang="ru-RU" sz="900" dirty="0">
                <a:latin typeface="Arial Narrow" panose="020B060602020203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763778" y="4821613"/>
              <a:ext cx="79532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900" dirty="0" smtClean="0">
                  <a:latin typeface="Arial Narrow" panose="020B0606020202030204" pitchFamily="34" charset="0"/>
                </a:rPr>
                <a:t>Двигайтесь к выходу пригнувшись или ползком</a:t>
              </a:r>
              <a:endParaRPr lang="ru-RU" sz="900" dirty="0">
                <a:latin typeface="Arial Narrow" panose="020B060602020203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244536" y="5292538"/>
              <a:ext cx="32800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 SemiBold Condensed" panose="020B0502040204020203" pitchFamily="34" charset="0"/>
                </a:rPr>
                <a:t>Если на вас надвигается огненный вал:</a:t>
              </a:r>
              <a:endPara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73627" y="6298469"/>
              <a:ext cx="93252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900" dirty="0" smtClean="0">
                  <a:latin typeface="Arial Narrow" panose="020B0606020202030204" pitchFamily="34" charset="0"/>
                </a:rPr>
                <a:t>Не мешкая падайте</a:t>
              </a:r>
              <a:endParaRPr lang="ru-RU" sz="900" dirty="0">
                <a:latin typeface="Arial Narrow" panose="020B060602020203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960941" y="6302906"/>
              <a:ext cx="881728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900" dirty="0" smtClean="0">
                  <a:latin typeface="Arial Narrow" panose="020B0606020202030204" pitchFamily="34" charset="0"/>
                </a:rPr>
                <a:t>Закройте голову одеждой</a:t>
              </a:r>
              <a:endParaRPr lang="ru-RU" sz="900" dirty="0">
                <a:latin typeface="Arial Narrow" panose="020B060602020203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763778" y="6302906"/>
              <a:ext cx="795328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900" dirty="0" smtClean="0">
                  <a:latin typeface="Arial Narrow" panose="020B0606020202030204" pitchFamily="34" charset="0"/>
                </a:rPr>
                <a:t>В этот момент не дышите</a:t>
              </a:r>
              <a:endParaRPr lang="ru-RU" sz="9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65" name="Прямоугольник 64"/>
          <p:cNvSpPr/>
          <p:nvPr/>
        </p:nvSpPr>
        <p:spPr>
          <a:xfrm>
            <a:off x="2199725" y="1307881"/>
            <a:ext cx="7430239" cy="9110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800" b="1" dirty="0">
                <a:solidFill>
                  <a:srgbClr val="FF0A53"/>
                </a:solidFill>
                <a:latin typeface="Bahnschrift SemiBold Condensed" panose="020B0502040204020203" pitchFamily="34" charset="0"/>
              </a:rPr>
              <a:t>Действия в случае возникновения чрезвычайных ситуаций </a:t>
            </a:r>
            <a:r>
              <a:rPr lang="ru-RU" sz="2800" b="1" dirty="0" smtClean="0">
                <a:solidFill>
                  <a:srgbClr val="FF0A53"/>
                </a:solidFill>
                <a:latin typeface="Bahnschrift SemiBold Condensed" panose="020B0502040204020203" pitchFamily="34" charset="0"/>
              </a:rPr>
              <a:t/>
            </a:r>
            <a:br>
              <a:rPr lang="ru-RU" sz="2800" b="1" dirty="0" smtClean="0">
                <a:solidFill>
                  <a:srgbClr val="FF0A53"/>
                </a:solidFill>
                <a:latin typeface="Bahnschrift SemiBold Condensed" panose="020B0502040204020203" pitchFamily="34" charset="0"/>
              </a:rPr>
            </a:br>
            <a:r>
              <a:rPr lang="ru-RU" sz="2800" b="1" dirty="0" smtClean="0">
                <a:solidFill>
                  <a:srgbClr val="FF0A53"/>
                </a:solidFill>
                <a:latin typeface="Bahnschrift SemiBold Condensed" panose="020B0502040204020203" pitchFamily="34" charset="0"/>
              </a:rPr>
              <a:t>техногенного </a:t>
            </a:r>
            <a:r>
              <a:rPr lang="ru-RU" sz="2800" b="1" dirty="0">
                <a:solidFill>
                  <a:srgbClr val="FF0A53"/>
                </a:solidFill>
                <a:latin typeface="Bahnschrift SemiBold Condensed" panose="020B0502040204020203" pitchFamily="34" charset="0"/>
              </a:rPr>
              <a:t>характера</a:t>
            </a:r>
          </a:p>
          <a:p>
            <a:pPr algn="ctr">
              <a:lnSpc>
                <a:spcPct val="70000"/>
              </a:lnSpc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Действия в случае возникновения взрыва и пожара: </a:t>
            </a:r>
          </a:p>
        </p:txBody>
      </p:sp>
    </p:spTree>
    <p:extLst>
      <p:ext uri="{BB962C8B-B14F-4D97-AF65-F5344CB8AC3E}">
        <p14:creationId xmlns:p14="http://schemas.microsoft.com/office/powerpoint/2010/main" val="366286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276712" y="550810"/>
            <a:ext cx="10408332" cy="541626"/>
            <a:chOff x="1276712" y="550810"/>
            <a:chExt cx="10408332" cy="541626"/>
          </a:xfrm>
        </p:grpSpPr>
        <p:sp>
          <p:nvSpPr>
            <p:cNvPr id="8" name="TextBox 7"/>
            <p:cNvSpPr txBox="1"/>
            <p:nvPr/>
          </p:nvSpPr>
          <p:spPr>
            <a:xfrm>
              <a:off x="1276712" y="569344"/>
              <a:ext cx="5287993" cy="52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ru-RU" sz="2800" b="1" dirty="0" smtClean="0">
                  <a:solidFill>
                    <a:srgbClr val="FF0A53"/>
                  </a:solidFill>
                  <a:latin typeface="Bahnschrift SemiBold Condensed" panose="020B0502040204020203" pitchFamily="34" charset="0"/>
                </a:rPr>
                <a:t>ДЕПАРТАМЕНТ</a:t>
              </a:r>
              <a:r>
                <a:rPr lang="ru-RU" dirty="0" smtClean="0">
                  <a:latin typeface="Bahnschrift Condensed" panose="020B0502040204020203" pitchFamily="34" charset="0"/>
                </a:rPr>
                <a:t> </a:t>
              </a:r>
              <a:r>
                <a:rPr lang="ru-RU" dirty="0" smtClean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по делам гражданской обороны,</a:t>
              </a:r>
            </a:p>
            <a:p>
              <a:pPr>
                <a:lnSpc>
                  <a:spcPct val="60000"/>
                </a:lnSpc>
              </a:pPr>
              <a:r>
                <a:rPr lang="ru-RU" dirty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ч</a:t>
              </a:r>
              <a:r>
                <a:rPr lang="ru-RU" dirty="0" smtClean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резвычайным ситуациям и пожарной безопасности г. Москвы </a:t>
              </a:r>
              <a:endParaRPr lang="ru-RU" dirty="0">
                <a:solidFill>
                  <a:srgbClr val="2727FF"/>
                </a:solidFill>
                <a:latin typeface="Bahnschrift Light Condensed" panose="020B0502040204020203" pitchFamily="34" charset="0"/>
              </a:endParaRPr>
            </a:p>
          </p:txBody>
        </p:sp>
        <p:pic>
          <p:nvPicPr>
            <p:cNvPr id="9" name="Picture 2" descr="C:\Users\sakharovaev\Desktop\Поздравления\gerb_moskv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724" y="586596"/>
              <a:ext cx="378119" cy="44637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8933" y="550810"/>
              <a:ext cx="426111" cy="49940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10058531" y="569344"/>
              <a:ext cx="11731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>
                  <a:latin typeface="Arial Narrow" panose="020B0606020202030204" pitchFamily="34" charset="0"/>
                </a:rPr>
                <a:t>Правительство</a:t>
              </a:r>
              <a:br>
                <a:rPr lang="ru-RU" sz="1100" dirty="0" smtClean="0">
                  <a:latin typeface="Arial Narrow" panose="020B0606020202030204" pitchFamily="34" charset="0"/>
                </a:rPr>
              </a:br>
              <a:r>
                <a:rPr lang="ru-RU" sz="1100" dirty="0" smtClean="0">
                  <a:latin typeface="Arial Narrow" panose="020B0606020202030204" pitchFamily="34" charset="0"/>
                </a:rPr>
                <a:t>Москвы</a:t>
              </a:r>
              <a:endParaRPr lang="ru-RU" sz="11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553710" y="1550812"/>
            <a:ext cx="4932761" cy="458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Действия в случае химической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аварии: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76712" y="2121866"/>
            <a:ext cx="9661582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 Condensed" panose="020B0502040204020203" pitchFamily="34" charset="0"/>
              </a:rPr>
              <a:t>Химическая авария - это нарушение технологических процессов на производстве, повреждение трубопроводов, емкостей, хранилищ, транспортных средств, приводящие к выбросу аварийных химически-опасных веществ (далее – АХОВ) в атмосферу в количествах, представляющих опасность для жизни и здоровья людей, функционирования биосферы.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01658" y="3038829"/>
            <a:ext cx="71340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При получении сигнала </a:t>
            </a:r>
            <a:r>
              <a:rPr lang="ru-RU" sz="2000" b="1" dirty="0">
                <a:solidFill>
                  <a:srgbClr val="FF0A53"/>
                </a:solidFill>
                <a:latin typeface="Bahnschrift SemiBold Condensed" panose="020B0502040204020203" pitchFamily="34" charset="0"/>
              </a:rPr>
              <a:t>«Внимание всем»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и информации о химической аварии включить радиоприемник или телевизор для получения достоверной информации об аварии и рекомендуемых действиях.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9724" y="399944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0A53"/>
                </a:solidFill>
                <a:latin typeface="Bahnschrift SemiBold Condensed" panose="020B0502040204020203" pitchFamily="34" charset="0"/>
              </a:rPr>
              <a:t>Закрыть окна, отключить электробытовые приборы.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4092" y="4646728"/>
            <a:ext cx="4933543" cy="148751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151A360-C014-4F8B-9346-96010409A4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6712" y="1092436"/>
            <a:ext cx="5148000" cy="8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8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276712" y="550810"/>
            <a:ext cx="10408332" cy="541626"/>
            <a:chOff x="1276712" y="550810"/>
            <a:chExt cx="10408332" cy="541626"/>
          </a:xfrm>
        </p:grpSpPr>
        <p:sp>
          <p:nvSpPr>
            <p:cNvPr id="8" name="TextBox 7"/>
            <p:cNvSpPr txBox="1"/>
            <p:nvPr/>
          </p:nvSpPr>
          <p:spPr>
            <a:xfrm>
              <a:off x="1276712" y="569344"/>
              <a:ext cx="5287993" cy="52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ru-RU" sz="2800" b="1" dirty="0" smtClean="0">
                  <a:solidFill>
                    <a:srgbClr val="FF0A53"/>
                  </a:solidFill>
                  <a:latin typeface="Bahnschrift SemiBold Condensed" panose="020B0502040204020203" pitchFamily="34" charset="0"/>
                </a:rPr>
                <a:t>ДЕПАРТАМЕНТ</a:t>
              </a:r>
              <a:r>
                <a:rPr lang="ru-RU" dirty="0" smtClean="0">
                  <a:latin typeface="Bahnschrift Condensed" panose="020B0502040204020203" pitchFamily="34" charset="0"/>
                </a:rPr>
                <a:t> </a:t>
              </a:r>
              <a:r>
                <a:rPr lang="ru-RU" dirty="0" smtClean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по делам гражданской обороны,</a:t>
              </a:r>
            </a:p>
            <a:p>
              <a:pPr>
                <a:lnSpc>
                  <a:spcPct val="60000"/>
                </a:lnSpc>
              </a:pPr>
              <a:r>
                <a:rPr lang="ru-RU" dirty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ч</a:t>
              </a:r>
              <a:r>
                <a:rPr lang="ru-RU" dirty="0" smtClean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резвычайным ситуациям и пожарной безопасности г. Москвы </a:t>
              </a:r>
              <a:endParaRPr lang="ru-RU" dirty="0">
                <a:solidFill>
                  <a:srgbClr val="2727FF"/>
                </a:solidFill>
                <a:latin typeface="Bahnschrift Light Condensed" panose="020B0502040204020203" pitchFamily="34" charset="0"/>
              </a:endParaRPr>
            </a:p>
          </p:txBody>
        </p:sp>
        <p:pic>
          <p:nvPicPr>
            <p:cNvPr id="9" name="Picture 2" descr="C:\Users\sakharovaev\Desktop\Поздравления\gerb_moskv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724" y="586596"/>
              <a:ext cx="378119" cy="44637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8933" y="550810"/>
              <a:ext cx="426111" cy="49940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10058531" y="569344"/>
              <a:ext cx="11731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>
                  <a:latin typeface="Arial Narrow" panose="020B0606020202030204" pitchFamily="34" charset="0"/>
                </a:rPr>
                <a:t>Правительство</a:t>
              </a:r>
              <a:br>
                <a:rPr lang="ru-RU" sz="1100" dirty="0" smtClean="0">
                  <a:latin typeface="Arial Narrow" panose="020B0606020202030204" pitchFamily="34" charset="0"/>
                </a:rPr>
              </a:br>
              <a:r>
                <a:rPr lang="ru-RU" sz="1100" dirty="0" smtClean="0">
                  <a:latin typeface="Arial Narrow" panose="020B0606020202030204" pitchFamily="34" charset="0"/>
                </a:rPr>
                <a:t>Москвы</a:t>
              </a:r>
              <a:endParaRPr lang="ru-RU" sz="11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366297" y="2467775"/>
            <a:ext cx="4597877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FF0A53"/>
                </a:solidFill>
                <a:latin typeface="Bahnschrift SemiBold Condensed" panose="020B0502040204020203" pitchFamily="34" charset="0"/>
              </a:rPr>
              <a:t>При невозможности покинуть зону заражения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плотно закрыть двери, окна, вентиляционные отверстия и дымоходы; щели в них заклеить бумагой или скотчем.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60359" y="3437954"/>
            <a:ext cx="4604679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Не укрываться на первых этажах зданий, в подвалах и полуподвалах.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60359" y="4058852"/>
            <a:ext cx="460467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На железнодорожных и автомобильных магистралях, связанных с транспортировкой АХОВ, опасная зона устанавливается в радиусе 200 метров от места аварии. Входить в опасную зону запрещается.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08042" y="5122503"/>
            <a:ext cx="462508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При подозрении на поражение АХОВ исключить любые физические нагрузки, принять обильное питье (молоко, чай) и незамедлительно обратится к врачу.</a:t>
            </a:r>
          </a:p>
        </p:txBody>
      </p:sp>
      <p:grpSp>
        <p:nvGrpSpPr>
          <p:cNvPr id="41" name="Группа 40"/>
          <p:cNvGrpSpPr/>
          <p:nvPr/>
        </p:nvGrpSpPr>
        <p:grpSpPr>
          <a:xfrm>
            <a:off x="2041250" y="2106457"/>
            <a:ext cx="3618924" cy="4245849"/>
            <a:chOff x="2041250" y="2106457"/>
            <a:chExt cx="3618924" cy="4245849"/>
          </a:xfrm>
        </p:grpSpPr>
        <p:pic>
          <p:nvPicPr>
            <p:cNvPr id="4100" name="Picture 4" descr="8 класс. ОБЖ. Радиация вокруг нас. Аварии на радиационно опасных объектах.  - Правила поведения и действия населения | Курсотека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502" b="100000" l="800" r="98800">
                          <a14:foregroundMark x1="30600" y1="30547" x2="30400" y2="18997"/>
                          <a14:foregroundMark x1="18600" y1="29635" x2="16000" y2="17021"/>
                          <a14:foregroundMark x1="20000" y1="26748" x2="22600" y2="17021"/>
                          <a14:foregroundMark x1="27400" y1="17173" x2="13600" y2="17173"/>
                          <a14:foregroundMark x1="44600" y1="30699" x2="57600" y2="20973"/>
                          <a14:foregroundMark x1="48000" y1="19149" x2="57800" y2="30699"/>
                          <a14:foregroundMark x1="43800" y1="30547" x2="54200" y2="30547"/>
                          <a14:foregroundMark x1="70400" y1="30395" x2="72600" y2="18237"/>
                          <a14:foregroundMark x1="77800" y1="29635" x2="83600" y2="19453"/>
                          <a14:foregroundMark x1="15000" y1="60030" x2="25600" y2="48328"/>
                          <a14:foregroundMark x1="52000" y1="59726" x2="52000" y2="49240"/>
                          <a14:foregroundMark x1="72000" y1="59422" x2="72800" y2="50912"/>
                          <a14:foregroundMark x1="77800" y1="58055" x2="84200" y2="49240"/>
                          <a14:foregroundMark x1="14200" y1="99088" x2="27600" y2="87690"/>
                          <a14:foregroundMark x1="45000" y1="31307" x2="55600" y2="31003"/>
                          <a14:foregroundMark x1="13400" y1="62614" x2="30800" y2="62614"/>
                          <a14:foregroundMark x1="40000" y1="62462" x2="57800" y2="62462"/>
                          <a14:foregroundMark x1="29600" y1="99088" x2="13600" y2="99088"/>
                          <a14:foregroundMark x1="21200" y1="99088" x2="21200" y2="99088"/>
                          <a14:foregroundMark x1="21600" y1="99088" x2="21600" y2="995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79"/>
            <a:stretch/>
          </p:blipFill>
          <p:spPr bwMode="auto">
            <a:xfrm>
              <a:off x="2041250" y="2327003"/>
              <a:ext cx="3618924" cy="40253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2393535" y="2106457"/>
              <a:ext cx="24284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 SemiBold Condensed" panose="020B0502040204020203" pitchFamily="34" charset="0"/>
                </a:rPr>
                <a:t>При эвакуации: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81393" y="3153303"/>
              <a:ext cx="1031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900" dirty="0">
                  <a:latin typeface="Arial Narrow" panose="020B0606020202030204" pitchFamily="34" charset="0"/>
                </a:rPr>
                <a:t>Включите радиоприемник, телевизор, прослушайте сообщение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72928" y="3158550"/>
              <a:ext cx="869525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900" dirty="0">
                  <a:latin typeface="Arial Narrow" panose="020B0606020202030204" pitchFamily="34" charset="0"/>
                </a:rPr>
                <a:t>Освободите от продуктов холодильник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363217" y="3153303"/>
              <a:ext cx="86603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900" dirty="0">
                  <a:latin typeface="Arial Narrow" panose="020B0606020202030204" pitchFamily="34" charset="0"/>
                </a:rPr>
                <a:t>Вынесите скоропортящиеся продукты и мусор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98473" y="4677820"/>
              <a:ext cx="1031152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900" dirty="0" smtClean="0">
                  <a:latin typeface="Arial Narrow" panose="020B0606020202030204" pitchFamily="34" charset="0"/>
                </a:rPr>
                <a:t>Наденьте средства индивидуальной защиты</a:t>
              </a:r>
              <a:endParaRPr lang="ru-RU" sz="900" dirty="0">
                <a:latin typeface="Arial Narrow" panose="020B060602020203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90008" y="4683067"/>
              <a:ext cx="869525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900" dirty="0" smtClean="0">
                  <a:latin typeface="Arial Narrow" panose="020B0606020202030204" pitchFamily="34" charset="0"/>
                </a:rPr>
                <a:t>Возьмите необходимые вещи, документы, продукты питания</a:t>
              </a:r>
              <a:endParaRPr lang="ru-RU" sz="900" dirty="0">
                <a:latin typeface="Arial Narrow" panose="020B060602020203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380297" y="4677820"/>
              <a:ext cx="86603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900" dirty="0" smtClean="0">
                  <a:latin typeface="Arial Narrow" panose="020B0606020202030204" pitchFamily="34" charset="0"/>
                </a:rPr>
                <a:t>Выключите газ, электричество, погасите огонь в печах</a:t>
              </a:r>
              <a:endParaRPr lang="ru-RU" sz="900" dirty="0">
                <a:latin typeface="Arial Narrow" panose="020B060602020203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19853" y="5793067"/>
              <a:ext cx="717309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900" dirty="0" smtClean="0">
                  <a:latin typeface="Arial Narrow" panose="020B0606020202030204" pitchFamily="34" charset="0"/>
                </a:rPr>
                <a:t>Следуйте на сборный эвакопункт</a:t>
              </a:r>
              <a:endParaRPr lang="ru-RU" sz="9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3553710" y="1550812"/>
            <a:ext cx="4932761" cy="458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Действия в случае химической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аварии: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151A360-C014-4F8B-9346-96010409A4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6712" y="1092436"/>
            <a:ext cx="5148000" cy="8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9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276712" y="550810"/>
            <a:ext cx="10408332" cy="541626"/>
            <a:chOff x="1276712" y="550810"/>
            <a:chExt cx="10408332" cy="541626"/>
          </a:xfrm>
        </p:grpSpPr>
        <p:sp>
          <p:nvSpPr>
            <p:cNvPr id="8" name="TextBox 7"/>
            <p:cNvSpPr txBox="1"/>
            <p:nvPr/>
          </p:nvSpPr>
          <p:spPr>
            <a:xfrm>
              <a:off x="1276712" y="569344"/>
              <a:ext cx="5287993" cy="52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ru-RU" sz="2800" b="1" dirty="0" smtClean="0">
                  <a:solidFill>
                    <a:srgbClr val="FF0A53"/>
                  </a:solidFill>
                  <a:latin typeface="Bahnschrift SemiBold Condensed" panose="020B0502040204020203" pitchFamily="34" charset="0"/>
                </a:rPr>
                <a:t>ДЕПАРТАМЕНТ</a:t>
              </a:r>
              <a:r>
                <a:rPr lang="ru-RU" dirty="0" smtClean="0">
                  <a:latin typeface="Bahnschrift Condensed" panose="020B0502040204020203" pitchFamily="34" charset="0"/>
                </a:rPr>
                <a:t> </a:t>
              </a:r>
              <a:r>
                <a:rPr lang="ru-RU" dirty="0" smtClean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по делам гражданской обороны,</a:t>
              </a:r>
            </a:p>
            <a:p>
              <a:pPr>
                <a:lnSpc>
                  <a:spcPct val="60000"/>
                </a:lnSpc>
              </a:pPr>
              <a:r>
                <a:rPr lang="ru-RU" dirty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ч</a:t>
              </a:r>
              <a:r>
                <a:rPr lang="ru-RU" dirty="0" smtClean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резвычайным ситуациям и пожарной безопасности г. Москвы </a:t>
              </a:r>
              <a:endParaRPr lang="ru-RU" dirty="0">
                <a:solidFill>
                  <a:srgbClr val="2727FF"/>
                </a:solidFill>
                <a:latin typeface="Bahnschrift Light Condensed" panose="020B0502040204020203" pitchFamily="34" charset="0"/>
              </a:endParaRPr>
            </a:p>
          </p:txBody>
        </p:sp>
        <p:pic>
          <p:nvPicPr>
            <p:cNvPr id="9" name="Picture 2" descr="C:\Users\sakharovaev\Desktop\Поздравления\gerb_moskv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724" y="586596"/>
              <a:ext cx="378119" cy="44637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8933" y="550810"/>
              <a:ext cx="426111" cy="49940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10058531" y="569344"/>
              <a:ext cx="11731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>
                  <a:latin typeface="Arial Narrow" panose="020B0606020202030204" pitchFamily="34" charset="0"/>
                </a:rPr>
                <a:t>Правительство</a:t>
              </a:r>
              <a:br>
                <a:rPr lang="ru-RU" sz="1100" dirty="0" smtClean="0">
                  <a:latin typeface="Arial Narrow" panose="020B0606020202030204" pitchFamily="34" charset="0"/>
                </a:rPr>
              </a:br>
              <a:r>
                <a:rPr lang="ru-RU" sz="1100" dirty="0" smtClean="0">
                  <a:latin typeface="Arial Narrow" panose="020B0606020202030204" pitchFamily="34" charset="0"/>
                </a:rPr>
                <a:t>Москвы</a:t>
              </a:r>
              <a:endParaRPr lang="ru-RU" sz="11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854801" y="1550812"/>
            <a:ext cx="6330580" cy="458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Действия в случае обрушения зданий,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сооружений: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53578" y="1971533"/>
            <a:ext cx="473302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Постарайтесь как можно быстрее покинуть здание,  взяв документы, деньги и вещи первой необходимости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576630" y="2388814"/>
            <a:ext cx="2865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A53"/>
                </a:solidFill>
                <a:latin typeface="Bahnschrift SemiBold Condensed" panose="020B0502040204020203" pitchFamily="34" charset="0"/>
              </a:rPr>
              <a:t>ЗАПРЕЩЕНО!</a:t>
            </a:r>
            <a:endParaRPr lang="ru-RU" b="1" dirty="0">
              <a:solidFill>
                <a:srgbClr val="FF0A53"/>
              </a:solidFill>
              <a:latin typeface="Bahnschrift SemiBold Condensed" panose="020B0502040204020203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565926" y="2764783"/>
            <a:ext cx="7354860" cy="1535416"/>
            <a:chOff x="2454446" y="3023563"/>
            <a:chExt cx="7354860" cy="1535416"/>
          </a:xfrm>
        </p:grpSpPr>
        <p:pic>
          <p:nvPicPr>
            <p:cNvPr id="1026" name="Picture 2" descr="http://vselennaya-sovetov.ru/wp-content/uploads/2015/07/%D0%94%D0%B5%D0%B9%D1%81%D1%82%D0%B2%D0%B8%D1%8F-%D0%BF%D1%80%D0%B8-%D0%BE%D0%B1%D1%80%D1%83%D1%88%D0%B5%D0%BD%D0%B8%D0%B8-%D0%B7%D0%B4%D0%B0%D0%BD%D0%B8%D1%8F-3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386" b="78339" l="600" r="97200">
                          <a14:foregroundMark x1="8100" y1="68231" x2="13700" y2="22383"/>
                          <a14:foregroundMark x1="32200" y1="70758" x2="40200" y2="22383"/>
                          <a14:foregroundMark x1="34900" y1="47653" x2="35800" y2="23827"/>
                          <a14:foregroundMark x1="55500" y1="65343" x2="65900" y2="24549"/>
                          <a14:foregroundMark x1="60300" y1="73285" x2="60100" y2="18412"/>
                          <a14:foregroundMark x1="55500" y1="25993" x2="63700" y2="17690"/>
                          <a14:foregroundMark x1="63800" y1="27437" x2="55900" y2="17690"/>
                          <a14:foregroundMark x1="65200" y1="59206" x2="63600" y2="71841"/>
                          <a14:foregroundMark x1="55700" y1="67870" x2="56500" y2="73285"/>
                          <a14:foregroundMark x1="56700" y1="17690" x2="56100" y2="16245"/>
                          <a14:foregroundMark x1="59100" y1="16968" x2="58700" y2="12996"/>
                          <a14:foregroundMark x1="62600" y1="66065" x2="63400" y2="725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" t="10369" r="78524" b="21512"/>
            <a:stretch/>
          </p:blipFill>
          <p:spPr bwMode="auto">
            <a:xfrm>
              <a:off x="2672175" y="3023564"/>
              <a:ext cx="923595" cy="8885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vselennaya-sovetov.ru/wp-content/uploads/2015/07/%D0%94%D0%B5%D0%B9%D1%81%D1%82%D0%B2%D0%B8%D1%8F-%D0%BF%D1%80%D0%B8-%D0%BE%D0%B1%D1%80%D1%83%D1%88%D0%B5%D0%BD%D0%B8%D0%B8-%D0%B7%D0%B4%D0%B0%D0%BD%D0%B8%D1%8F-3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386" b="78339" l="600" r="97200">
                          <a14:foregroundMark x1="8100" y1="68231" x2="13700" y2="22383"/>
                          <a14:foregroundMark x1="32200" y1="70758" x2="40200" y2="22383"/>
                          <a14:foregroundMark x1="34900" y1="47653" x2="35800" y2="23827"/>
                          <a14:foregroundMark x1="55500" y1="65343" x2="65900" y2="24549"/>
                          <a14:foregroundMark x1="60300" y1="73285" x2="60100" y2="18412"/>
                          <a14:foregroundMark x1="55500" y1="25993" x2="63700" y2="17690"/>
                          <a14:foregroundMark x1="63800" y1="27437" x2="55900" y2="17690"/>
                          <a14:foregroundMark x1="65200" y1="59206" x2="63600" y2="71841"/>
                          <a14:foregroundMark x1="55700" y1="67870" x2="56500" y2="73285"/>
                          <a14:foregroundMark x1="56700" y1="17690" x2="56100" y2="16245"/>
                          <a14:foregroundMark x1="59100" y1="16968" x2="58700" y2="12996"/>
                          <a14:foregroundMark x1="62600" y1="66065" x2="63400" y2="725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97" t="10369" r="54689" b="21512"/>
            <a:stretch/>
          </p:blipFill>
          <p:spPr bwMode="auto">
            <a:xfrm>
              <a:off x="4607128" y="3023563"/>
              <a:ext cx="923594" cy="8885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://vselennaya-sovetov.ru/wp-content/uploads/2015/07/%D0%94%D0%B5%D0%B9%D1%81%D1%82%D0%B2%D0%B8%D1%8F-%D0%BF%D1%80%D0%B8-%D0%BE%D0%B1%D1%80%D1%83%D1%88%D0%B5%D0%BD%D0%B8%D0%B8-%D0%B7%D0%B4%D0%B0%D0%BD%D0%B8%D1%8F-3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386" b="78339" l="600" r="97200">
                          <a14:foregroundMark x1="8100" y1="68231" x2="13700" y2="22383"/>
                          <a14:foregroundMark x1="32200" y1="70758" x2="40200" y2="22383"/>
                          <a14:foregroundMark x1="34900" y1="47653" x2="35800" y2="23827"/>
                          <a14:foregroundMark x1="55500" y1="65343" x2="65900" y2="24549"/>
                          <a14:foregroundMark x1="60300" y1="73285" x2="60100" y2="18412"/>
                          <a14:foregroundMark x1="55500" y1="25993" x2="63700" y2="17690"/>
                          <a14:foregroundMark x1="63800" y1="27437" x2="55900" y2="17690"/>
                          <a14:foregroundMark x1="65200" y1="59206" x2="63600" y2="71841"/>
                          <a14:foregroundMark x1="55700" y1="67870" x2="56500" y2="73285"/>
                          <a14:foregroundMark x1="56700" y1="17690" x2="56100" y2="16245"/>
                          <a14:foregroundMark x1="59100" y1="16968" x2="58700" y2="12996"/>
                          <a14:foregroundMark x1="62600" y1="66065" x2="63400" y2="725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80" t="10369" r="30978" b="21512"/>
            <a:stretch/>
          </p:blipFill>
          <p:spPr bwMode="auto">
            <a:xfrm>
              <a:off x="6509401" y="3023563"/>
              <a:ext cx="906058" cy="8885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://vselennaya-sovetov.ru/wp-content/uploads/2015/07/%D0%94%D0%B5%D0%B9%D1%81%D1%82%D0%B2%D0%B8%D1%8F-%D0%BF%D1%80%D0%B8-%D0%BE%D0%B1%D1%80%D1%83%D1%88%D0%B5%D0%BD%D0%B8%D0%B8-%D0%B7%D0%B4%D0%B0%D0%BD%D0%B8%D1%8F-3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386" b="78339" l="600" r="97200">
                          <a14:foregroundMark x1="8100" y1="68231" x2="13700" y2="22383"/>
                          <a14:foregroundMark x1="32200" y1="70758" x2="40200" y2="22383"/>
                          <a14:foregroundMark x1="34900" y1="47653" x2="35800" y2="23827"/>
                          <a14:foregroundMark x1="55500" y1="65343" x2="65900" y2="24549"/>
                          <a14:foregroundMark x1="60300" y1="73285" x2="60100" y2="18412"/>
                          <a14:foregroundMark x1="55500" y1="25993" x2="63700" y2="17690"/>
                          <a14:foregroundMark x1="63800" y1="27437" x2="55900" y2="17690"/>
                          <a14:foregroundMark x1="65200" y1="59206" x2="63600" y2="71841"/>
                          <a14:foregroundMark x1="55700" y1="67870" x2="56500" y2="73285"/>
                          <a14:foregroundMark x1="56700" y1="17690" x2="56100" y2="16245"/>
                          <a14:foregroundMark x1="59100" y1="16968" x2="58700" y2="12996"/>
                          <a14:foregroundMark x1="62600" y1="66065" x2="63400" y2="725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39" t="10369" r="6647" b="21512"/>
            <a:stretch/>
          </p:blipFill>
          <p:spPr bwMode="auto">
            <a:xfrm>
              <a:off x="8386604" y="3023563"/>
              <a:ext cx="923594" cy="8885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454446" y="4024223"/>
              <a:ext cx="1692245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dirty="0">
                  <a:latin typeface="Arial Narrow" panose="020B0606020202030204" pitchFamily="34" charset="0"/>
                </a:rPr>
                <a:t>Пользоваться лифтом при эвакуации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07977" y="4023448"/>
              <a:ext cx="1790135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dirty="0">
                  <a:latin typeface="Arial Narrow" panose="020B0606020202030204" pitchFamily="34" charset="0"/>
                </a:rPr>
                <a:t>Пользоваться открытым огнем, так как возможен взрыв газа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31797" y="4023448"/>
              <a:ext cx="1538716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dirty="0">
                  <a:latin typeface="Arial Narrow" panose="020B0606020202030204" pitchFamily="34" charset="0"/>
                </a:rPr>
                <a:t>Прыгать с балконов и из окон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60168" y="4023448"/>
              <a:ext cx="184913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dirty="0">
                  <a:latin typeface="Arial Narrow" panose="020B0606020202030204" pitchFamily="34" charset="0"/>
                </a:rPr>
                <a:t>Возвращаться за забытыми вещами, если вам удалось покинуть здание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565926" y="4717353"/>
            <a:ext cx="7354860" cy="1667979"/>
            <a:chOff x="2454446" y="5071025"/>
            <a:chExt cx="7354860" cy="1667979"/>
          </a:xfrm>
        </p:grpSpPr>
        <p:pic>
          <p:nvPicPr>
            <p:cNvPr id="1028" name="Picture 4" descr="http://vselennaya-sovetov.ru/wp-content/uploads/2015/07/%D0%94%D0%B5%D0%B9%D1%81%D1%82%D0%B2%D0%B8%D1%8F-%D0%BF%D1%80%D0%B8-%D0%BE%D0%B1%D1%80%D1%83%D1%88%D0%B5%D0%BD%D0%B8%D0%B8-%D0%B7%D0%B4%D0%B0%D0%BD%D0%B8%D1%8F-2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890" b="34846" l="500" r="97403">
                          <a14:foregroundMark x1="8891" y1="31280" x2="16484" y2="10373"/>
                          <a14:foregroundMark x1="19880" y1="22366" x2="3796" y2="20097"/>
                          <a14:foregroundMark x1="32667" y1="18801" x2="38561" y2="11831"/>
                          <a14:foregroundMark x1="7393" y1="23987" x2="15984" y2="9887"/>
                          <a14:foregroundMark x1="55345" y1="30470" x2="65834" y2="11507"/>
                          <a14:foregroundMark x1="78521" y1="29498" x2="89710" y2="11183"/>
                          <a14:foregroundMark x1="81618" y1="21718" x2="84116" y2="6969"/>
                          <a14:foregroundMark x1="82018" y1="30470" x2="88511" y2="19935"/>
                          <a14:foregroundMark x1="63137" y1="28849" x2="66733" y2="181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79" r="75237" b="65484"/>
            <a:stretch/>
          </p:blipFill>
          <p:spPr bwMode="auto">
            <a:xfrm>
              <a:off x="2582208" y="5071025"/>
              <a:ext cx="1172535" cy="882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http://vselennaya-sovetov.ru/wp-content/uploads/2015/07/%D0%94%D0%B5%D0%B9%D1%81%D1%82%D0%B2%D0%B8%D1%8F-%D0%BF%D1%80%D0%B8-%D0%BE%D0%B1%D1%80%D1%83%D1%88%D0%B5%D0%BD%D0%B8%D0%B8-%D0%B7%D0%B4%D0%B0%D0%BD%D0%B8%D1%8F-2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890" b="34846" l="500" r="97403">
                          <a14:foregroundMark x1="8891" y1="31280" x2="16484" y2="10373"/>
                          <a14:foregroundMark x1="19880" y1="22366" x2="3796" y2="20097"/>
                          <a14:foregroundMark x1="32667" y1="18801" x2="38561" y2="11831"/>
                          <a14:foregroundMark x1="7393" y1="23987" x2="15984" y2="9887"/>
                          <a14:foregroundMark x1="55345" y1="30470" x2="65834" y2="11507"/>
                          <a14:foregroundMark x1="78521" y1="29498" x2="89710" y2="11183"/>
                          <a14:foregroundMark x1="81618" y1="21718" x2="84116" y2="6969"/>
                          <a14:foregroundMark x1="82018" y1="30470" x2="88511" y2="19935"/>
                          <a14:foregroundMark x1="63137" y1="28849" x2="66733" y2="181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74" t="4279" r="54286" b="65484"/>
            <a:stretch/>
          </p:blipFill>
          <p:spPr bwMode="auto">
            <a:xfrm>
              <a:off x="4587244" y="5071025"/>
              <a:ext cx="948907" cy="882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http://vselennaya-sovetov.ru/wp-content/uploads/2015/07/%D0%94%D0%B5%D0%B9%D1%81%D1%82%D0%B2%D0%B8%D1%8F-%D0%BF%D1%80%D0%B8-%D0%BE%D0%B1%D1%80%D1%83%D1%88%D0%B5%D0%BD%D0%B8%D0%B8-%D0%B7%D0%B4%D0%B0%D0%BD%D0%B8%D1%8F-2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890" b="34846" l="500" r="97403">
                          <a14:foregroundMark x1="8891" y1="31280" x2="16484" y2="10373"/>
                          <a14:foregroundMark x1="19880" y1="22366" x2="3796" y2="20097"/>
                          <a14:foregroundMark x1="32667" y1="18801" x2="38561" y2="11831"/>
                          <a14:foregroundMark x1="7393" y1="23987" x2="15984" y2="9887"/>
                          <a14:foregroundMark x1="55345" y1="30470" x2="65834" y2="11507"/>
                          <a14:foregroundMark x1="78521" y1="29498" x2="89710" y2="11183"/>
                          <a14:foregroundMark x1="81618" y1="21718" x2="84116" y2="6969"/>
                          <a14:foregroundMark x1="82018" y1="30470" x2="88511" y2="19935"/>
                          <a14:foregroundMark x1="63137" y1="28849" x2="66733" y2="181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7" t="4279" r="29326" b="65484"/>
            <a:stretch/>
          </p:blipFill>
          <p:spPr bwMode="auto">
            <a:xfrm>
              <a:off x="6400514" y="5071025"/>
              <a:ext cx="1052424" cy="882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://vselennaya-sovetov.ru/wp-content/uploads/2015/07/%D0%94%D0%B5%D0%B9%D1%81%D1%82%D0%B2%D0%B8%D1%8F-%D0%BF%D1%80%D0%B8-%D0%BE%D0%B1%D1%80%D1%83%D1%88%D0%B5%D0%BD%D0%B8%D0%B8-%D0%B7%D0%B4%D0%B0%D0%BD%D0%B8%D1%8F-2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890" b="34846" l="500" r="97403">
                          <a14:foregroundMark x1="8891" y1="31280" x2="16484" y2="10373"/>
                          <a14:foregroundMark x1="19880" y1="22366" x2="3796" y2="20097"/>
                          <a14:foregroundMark x1="32667" y1="18801" x2="38561" y2="11831"/>
                          <a14:foregroundMark x1="7393" y1="23987" x2="15984" y2="9887"/>
                          <a14:foregroundMark x1="55345" y1="30470" x2="65834" y2="11507"/>
                          <a14:foregroundMark x1="78521" y1="29498" x2="89710" y2="11183"/>
                          <a14:foregroundMark x1="81618" y1="21718" x2="84116" y2="6969"/>
                          <a14:foregroundMark x1="82018" y1="30470" x2="88511" y2="19935"/>
                          <a14:foregroundMark x1="63137" y1="28849" x2="66733" y2="181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71" t="4279" r="7099" b="65484"/>
            <a:stretch/>
          </p:blipFill>
          <p:spPr bwMode="auto">
            <a:xfrm>
              <a:off x="8395514" y="5071025"/>
              <a:ext cx="905774" cy="882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2454446" y="6056515"/>
              <a:ext cx="1692245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dirty="0" smtClean="0">
                  <a:latin typeface="Arial Narrow" panose="020B0606020202030204" pitchFamily="34" charset="0"/>
                </a:rPr>
                <a:t>Отключите воду, электричество и газ</a:t>
              </a:r>
              <a:endParaRPr lang="ru-RU" sz="1200" dirty="0">
                <a:latin typeface="Arial Narrow" panose="020B060602020203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07977" y="6055740"/>
              <a:ext cx="1790135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dirty="0" smtClean="0">
                  <a:latin typeface="Arial Narrow" panose="020B0606020202030204" pitchFamily="34" charset="0"/>
                </a:rPr>
                <a:t>Держитесь подальше от электрических и газовых приборов</a:t>
              </a:r>
              <a:endParaRPr lang="ru-RU" sz="1200" dirty="0">
                <a:latin typeface="Arial Narrow" panose="020B0606020202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31796" y="6055740"/>
              <a:ext cx="1652747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dirty="0" smtClean="0">
                  <a:latin typeface="Arial Narrow" panose="020B0606020202030204" pitchFamily="34" charset="0"/>
                </a:rPr>
                <a:t>Займите безопасное место: в проемах капитальных стен, углах, под столом</a:t>
              </a:r>
              <a:endParaRPr lang="ru-RU" sz="1200" dirty="0">
                <a:latin typeface="Arial Narrow" panose="020B0606020202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960168" y="6055740"/>
              <a:ext cx="1849138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dirty="0" smtClean="0">
                  <a:latin typeface="Arial Narrow" panose="020B0606020202030204" pitchFamily="34" charset="0"/>
                </a:rPr>
                <a:t>Накройте собой детей, если они с вами</a:t>
              </a:r>
              <a:endParaRPr lang="ru-RU" sz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563198" y="4331659"/>
            <a:ext cx="3276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A53"/>
                </a:solidFill>
                <a:latin typeface="Bahnschrift SemiBold Condensed" panose="020B0502040204020203" pitchFamily="34" charset="0"/>
              </a:rPr>
              <a:t>Если нет возможности покинуть </a:t>
            </a:r>
            <a:r>
              <a:rPr lang="ru-RU" b="1" dirty="0" smtClean="0">
                <a:solidFill>
                  <a:srgbClr val="FF0A53"/>
                </a:solidFill>
                <a:latin typeface="Bahnschrift SemiBold Condensed" panose="020B0502040204020203" pitchFamily="34" charset="0"/>
              </a:rPr>
              <a:t>здание:</a:t>
            </a:r>
            <a:endParaRPr lang="ru-RU" b="1" dirty="0">
              <a:solidFill>
                <a:srgbClr val="FF0A53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392823" y="3047548"/>
            <a:ext cx="1961573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FF0A53"/>
                </a:solidFill>
                <a:latin typeface="Bahnschrift SemiBold Condensed" panose="020B0502040204020203" pitchFamily="34" charset="0"/>
              </a:rPr>
              <a:t>Оказавшись на улице, не стойте вблизи здания, 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FF0A53"/>
                </a:solidFill>
                <a:latin typeface="Bahnschrift SemiBold Condensed" panose="020B0502040204020203" pitchFamily="34" charset="0"/>
              </a:rPr>
              <a:t>перейдите на открытое пространство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151A360-C014-4F8B-9346-96010409A4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6712" y="1092436"/>
            <a:ext cx="5148000" cy="8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5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276712" y="550810"/>
            <a:ext cx="10408332" cy="541626"/>
            <a:chOff x="1276712" y="550810"/>
            <a:chExt cx="10408332" cy="541626"/>
          </a:xfrm>
        </p:grpSpPr>
        <p:sp>
          <p:nvSpPr>
            <p:cNvPr id="8" name="TextBox 7"/>
            <p:cNvSpPr txBox="1"/>
            <p:nvPr/>
          </p:nvSpPr>
          <p:spPr>
            <a:xfrm>
              <a:off x="1276712" y="569344"/>
              <a:ext cx="5287993" cy="52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ru-RU" sz="2800" b="1" dirty="0" smtClean="0">
                  <a:solidFill>
                    <a:srgbClr val="FF0A53"/>
                  </a:solidFill>
                  <a:latin typeface="Bahnschrift SemiBold Condensed" panose="020B0502040204020203" pitchFamily="34" charset="0"/>
                </a:rPr>
                <a:t>ДЕПАРТАМЕНТ</a:t>
              </a:r>
              <a:r>
                <a:rPr lang="ru-RU" dirty="0" smtClean="0">
                  <a:latin typeface="Bahnschrift Condensed" panose="020B0502040204020203" pitchFamily="34" charset="0"/>
                </a:rPr>
                <a:t> </a:t>
              </a:r>
              <a:r>
                <a:rPr lang="ru-RU" dirty="0" smtClean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по делам гражданской обороны,</a:t>
              </a:r>
            </a:p>
            <a:p>
              <a:pPr>
                <a:lnSpc>
                  <a:spcPct val="60000"/>
                </a:lnSpc>
              </a:pPr>
              <a:r>
                <a:rPr lang="ru-RU" dirty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ч</a:t>
              </a:r>
              <a:r>
                <a:rPr lang="ru-RU" dirty="0" smtClean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резвычайным ситуациям и пожарной безопасности г. Москвы </a:t>
              </a:r>
              <a:endParaRPr lang="ru-RU" dirty="0">
                <a:solidFill>
                  <a:srgbClr val="2727FF"/>
                </a:solidFill>
                <a:latin typeface="Bahnschrift Light Condensed" panose="020B0502040204020203" pitchFamily="34" charset="0"/>
              </a:endParaRPr>
            </a:p>
          </p:txBody>
        </p:sp>
        <p:pic>
          <p:nvPicPr>
            <p:cNvPr id="9" name="Picture 2" descr="C:\Users\sakharovaev\Desktop\Поздравления\gerb_moskv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724" y="586596"/>
              <a:ext cx="378119" cy="44637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8933" y="550810"/>
              <a:ext cx="426111" cy="49940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10058531" y="569344"/>
              <a:ext cx="11731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>
                  <a:latin typeface="Arial Narrow" panose="020B0606020202030204" pitchFamily="34" charset="0"/>
                </a:rPr>
                <a:t>Правительство</a:t>
              </a:r>
              <a:br>
                <a:rPr lang="ru-RU" sz="1100" dirty="0" smtClean="0">
                  <a:latin typeface="Arial Narrow" panose="020B0606020202030204" pitchFamily="34" charset="0"/>
                </a:rPr>
              </a:br>
              <a:r>
                <a:rPr lang="ru-RU" sz="1100" dirty="0" smtClean="0">
                  <a:latin typeface="Arial Narrow" panose="020B0606020202030204" pitchFamily="34" charset="0"/>
                </a:rPr>
                <a:t>Москвы</a:t>
              </a:r>
              <a:endParaRPr lang="ru-RU" sz="11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3429478" y="1550812"/>
            <a:ext cx="5181227" cy="458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Действия в случае нахождения в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завале: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461293" y="2004573"/>
            <a:ext cx="7432490" cy="1823592"/>
            <a:chOff x="2462002" y="2156603"/>
            <a:chExt cx="7432490" cy="1823592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3046" b="82995" l="1563" r="98594">
                          <a14:foregroundMark x1="7656" y1="79188" x2="14531" y2="57360"/>
                          <a14:foregroundMark x1="13281" y1="79442" x2="17500" y2="61421"/>
                          <a14:foregroundMark x1="30156" y1="76904" x2="40938" y2="62183"/>
                          <a14:foregroundMark x1="53281" y1="76142" x2="64531" y2="59898"/>
                          <a14:foregroundMark x1="62344" y1="76904" x2="63594" y2="61929"/>
                          <a14:foregroundMark x1="60000" y1="79188" x2="60625" y2="55584"/>
                          <a14:foregroundMark x1="82656" y1="76904" x2="87500" y2="56345"/>
                          <a14:foregroundMark x1="87031" y1="80711" x2="81875" y2="56345"/>
                        </a14:backgroundRemoval>
                      </a14:imgEffect>
                    </a14:imgLayer>
                  </a14:imgProps>
                </a:ext>
              </a:extLst>
            </a:blip>
            <a:srcRect t="53103" r="77264" b="17015"/>
            <a:stretch/>
          </p:blipFill>
          <p:spPr>
            <a:xfrm>
              <a:off x="2564910" y="2156604"/>
              <a:ext cx="1119443" cy="9057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3046" b="82995" l="1563" r="98594">
                          <a14:foregroundMark x1="7656" y1="79188" x2="14531" y2="57360"/>
                          <a14:foregroundMark x1="13281" y1="79442" x2="17500" y2="61421"/>
                          <a14:foregroundMark x1="30156" y1="76904" x2="40938" y2="62183"/>
                          <a14:foregroundMark x1="53281" y1="76142" x2="64531" y2="59898"/>
                          <a14:foregroundMark x1="62344" y1="76904" x2="63594" y2="61929"/>
                          <a14:foregroundMark x1="60000" y1="79188" x2="60625" y2="55584"/>
                          <a14:foregroundMark x1="82656" y1="76904" x2="87500" y2="56345"/>
                          <a14:foregroundMark x1="87031" y1="80711" x2="81875" y2="56345"/>
                        </a14:backgroundRemoval>
                      </a14:imgEffect>
                    </a14:imgLayer>
                  </a14:imgProps>
                </a:ext>
              </a:extLst>
            </a:blip>
            <a:srcRect l="25142" t="53103" r="54056" b="17015"/>
            <a:stretch/>
          </p:blipFill>
          <p:spPr>
            <a:xfrm>
              <a:off x="4597869" y="2156604"/>
              <a:ext cx="1024221" cy="9057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3046" b="82995" l="1563" r="98594">
                          <a14:foregroundMark x1="7656" y1="79188" x2="14531" y2="57360"/>
                          <a14:foregroundMark x1="13281" y1="79442" x2="17500" y2="61421"/>
                          <a14:foregroundMark x1="30156" y1="76904" x2="40938" y2="62183"/>
                          <a14:foregroundMark x1="53281" y1="76142" x2="64531" y2="59898"/>
                          <a14:foregroundMark x1="62344" y1="76904" x2="63594" y2="61929"/>
                          <a14:foregroundMark x1="60000" y1="79188" x2="60625" y2="55584"/>
                          <a14:foregroundMark x1="82656" y1="76904" x2="87500" y2="56345"/>
                          <a14:foregroundMark x1="87031" y1="80711" x2="81875" y2="56345"/>
                        </a14:backgroundRemoval>
                      </a14:imgEffect>
                    </a14:imgLayer>
                  </a14:imgProps>
                </a:ext>
              </a:extLst>
            </a:blip>
            <a:srcRect l="49339" t="53103" r="31132" b="17015"/>
            <a:stretch/>
          </p:blipFill>
          <p:spPr>
            <a:xfrm>
              <a:off x="6453708" y="2156604"/>
              <a:ext cx="961513" cy="9057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3046" b="82995" l="1563" r="98594">
                          <a14:foregroundMark x1="7656" y1="79188" x2="14531" y2="57360"/>
                          <a14:foregroundMark x1="13281" y1="79442" x2="17500" y2="61421"/>
                          <a14:foregroundMark x1="30156" y1="76904" x2="40938" y2="62183"/>
                          <a14:foregroundMark x1="53281" y1="76142" x2="64531" y2="59898"/>
                          <a14:foregroundMark x1="62344" y1="76904" x2="63594" y2="61929"/>
                          <a14:foregroundMark x1="60000" y1="79188" x2="60625" y2="55584"/>
                          <a14:foregroundMark x1="82656" y1="76904" x2="87500" y2="56345"/>
                          <a14:foregroundMark x1="87031" y1="80711" x2="81875" y2="56345"/>
                        </a14:backgroundRemoval>
                      </a14:imgEffect>
                    </a14:imgLayer>
                  </a14:imgProps>
                </a:ext>
              </a:extLst>
            </a:blip>
            <a:srcRect l="73821" t="53103" b="17015"/>
            <a:stretch/>
          </p:blipFill>
          <p:spPr>
            <a:xfrm>
              <a:off x="8307223" y="2156603"/>
              <a:ext cx="1288984" cy="9057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2462002" y="3149973"/>
              <a:ext cx="1692245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dirty="0" smtClean="0">
                  <a:latin typeface="Arial Narrow" panose="020B0606020202030204" pitchFamily="34" charset="0"/>
                </a:rPr>
                <a:t>Не паникуйте, не суетитесь, не расходуйте напрасно энергию и воздух</a:t>
              </a:r>
              <a:endParaRPr lang="ru-RU" sz="1200" dirty="0">
                <a:latin typeface="Arial Narrow" panose="020B0606020202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15533" y="3149198"/>
              <a:ext cx="1790135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dirty="0" smtClean="0">
                  <a:latin typeface="Arial Narrow" panose="020B0606020202030204" pitchFamily="34" charset="0"/>
                </a:rPr>
                <a:t>Окажите себе и пострадавшим первую помощь</a:t>
              </a:r>
              <a:endParaRPr lang="ru-RU" sz="1200" dirty="0">
                <a:latin typeface="Arial Narrow" panose="020B0606020202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39352" y="3149198"/>
              <a:ext cx="1652747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dirty="0" smtClean="0">
                  <a:latin typeface="Arial Narrow" panose="020B0606020202030204" pitchFamily="34" charset="0"/>
                </a:rPr>
                <a:t>Осмотритесь, попытайтесь найти выход</a:t>
              </a:r>
              <a:endParaRPr lang="ru-RU" sz="1200" dirty="0">
                <a:latin typeface="Arial Narrow" panose="020B0606020202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967723" y="3149198"/>
              <a:ext cx="1926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dirty="0" smtClean="0">
                  <a:latin typeface="Arial Narrow" panose="020B0606020202030204" pitchFamily="34" charset="0"/>
                </a:rPr>
                <a:t>Попытайтесь связаться со службой спасения по номеру 112, сигнализируйте о своем местонахождении голосом, фонариком, стуком</a:t>
              </a:r>
              <a:endParaRPr lang="ru-RU" sz="1200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3074" name="Picture 2" descr="http://vselennaya-sovetov.ru/wp-content/uploads/2015/07/%D0%94%D0%B5%D0%B9%D1%81%D1%82%D0%B2%D0%B8%D1%8F-%D0%BF%D1%80%D0%B8-%D0%BE%D0%B1%D1%80%D1%83%D1%88%D0%B5%D0%BD%D0%B8%D0%B8-%D0%B7%D0%B4%D0%B0%D0%BD%D0%B8%D1%8F-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16041" r="3295" b="44555"/>
          <a:stretch/>
        </p:blipFill>
        <p:spPr bwMode="auto">
          <a:xfrm>
            <a:off x="2564201" y="3899014"/>
            <a:ext cx="7235407" cy="216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73628" y="6075990"/>
            <a:ext cx="589770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 Condensed" panose="020B0502040204020203" pitchFamily="34" charset="0"/>
              </a:rPr>
              <a:t>Укрепите место вашего нахождения. Если у Вас нет серьезных повреждений и лаз образован прочными конструкциями постройтесь выбраться наружу.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151A360-C014-4F8B-9346-96010409A4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6712" y="1092436"/>
            <a:ext cx="5148000" cy="8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6289" l="10000" r="90000">
                        <a14:foregroundMark x1="47865" y1="10938" x2="49775" y2="22852"/>
                        <a14:foregroundMark x1="64831" y1="61133" x2="64045" y2="818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577" y="2769364"/>
            <a:ext cx="5914309" cy="340239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276712" y="550810"/>
            <a:ext cx="10408332" cy="541626"/>
            <a:chOff x="1276712" y="550810"/>
            <a:chExt cx="10408332" cy="541626"/>
          </a:xfrm>
        </p:grpSpPr>
        <p:sp>
          <p:nvSpPr>
            <p:cNvPr id="8" name="TextBox 7"/>
            <p:cNvSpPr txBox="1"/>
            <p:nvPr/>
          </p:nvSpPr>
          <p:spPr>
            <a:xfrm>
              <a:off x="1276712" y="569344"/>
              <a:ext cx="5287993" cy="52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ru-RU" sz="2800" b="1" dirty="0" smtClean="0">
                  <a:solidFill>
                    <a:srgbClr val="FF0A53"/>
                  </a:solidFill>
                  <a:latin typeface="Bahnschrift SemiBold Condensed" panose="020B0502040204020203" pitchFamily="34" charset="0"/>
                </a:rPr>
                <a:t>ДЕПАРТАМЕНТ</a:t>
              </a:r>
              <a:r>
                <a:rPr lang="ru-RU" dirty="0" smtClean="0">
                  <a:latin typeface="Bahnschrift Condensed" panose="020B0502040204020203" pitchFamily="34" charset="0"/>
                </a:rPr>
                <a:t> </a:t>
              </a:r>
              <a:r>
                <a:rPr lang="ru-RU" dirty="0" smtClean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по делам гражданской обороны,</a:t>
              </a:r>
            </a:p>
            <a:p>
              <a:pPr>
                <a:lnSpc>
                  <a:spcPct val="60000"/>
                </a:lnSpc>
              </a:pPr>
              <a:r>
                <a:rPr lang="ru-RU" dirty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ч</a:t>
              </a:r>
              <a:r>
                <a:rPr lang="ru-RU" dirty="0" smtClean="0">
                  <a:solidFill>
                    <a:srgbClr val="2727FF"/>
                  </a:solidFill>
                  <a:latin typeface="Bahnschrift Light Condensed" panose="020B0502040204020203" pitchFamily="34" charset="0"/>
                </a:rPr>
                <a:t>резвычайным ситуациям и пожарной безопасности г. Москвы </a:t>
              </a:r>
              <a:endParaRPr lang="ru-RU" dirty="0">
                <a:solidFill>
                  <a:srgbClr val="2727FF"/>
                </a:solidFill>
                <a:latin typeface="Bahnschrift Light Condensed" panose="020B0502040204020203" pitchFamily="34" charset="0"/>
              </a:endParaRPr>
            </a:p>
          </p:txBody>
        </p:sp>
        <p:pic>
          <p:nvPicPr>
            <p:cNvPr id="9" name="Picture 2" descr="C:\Users\sakharovaev\Desktop\Поздравления\gerb_moskvy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724" y="586596"/>
              <a:ext cx="378119" cy="44637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8933" y="550810"/>
              <a:ext cx="426111" cy="49940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10058531" y="569344"/>
              <a:ext cx="11731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>
                  <a:latin typeface="Arial Narrow" panose="020B0606020202030204" pitchFamily="34" charset="0"/>
                </a:rPr>
                <a:t>Правительство</a:t>
              </a:r>
              <a:br>
                <a:rPr lang="ru-RU" sz="1100" dirty="0" smtClean="0">
                  <a:latin typeface="Arial Narrow" panose="020B0606020202030204" pitchFamily="34" charset="0"/>
                </a:rPr>
              </a:br>
              <a:r>
                <a:rPr lang="ru-RU" sz="1100" dirty="0" smtClean="0">
                  <a:latin typeface="Arial Narrow" panose="020B0606020202030204" pitchFamily="34" charset="0"/>
                </a:rPr>
                <a:t>Москвы</a:t>
              </a:r>
              <a:endParaRPr lang="ru-RU" sz="11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564659" y="1550812"/>
            <a:ext cx="6910866" cy="458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Действия в случае аварии на энергетических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системах: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371" y="3523619"/>
            <a:ext cx="3678890" cy="36788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2778" r="98000">
                        <a14:foregroundMark x1="22556" y1="12551" x2="31333" y2="21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18" y="2669750"/>
            <a:ext cx="3768888" cy="41039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64659" y="2289233"/>
            <a:ext cx="627741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Сообщить о любой аварии на какой-либо из коммунально-энергетических систем диспетчеру организации (вызвать аварийную службу)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74519" y="2932680"/>
            <a:ext cx="645255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При скачках напряжения в электрической сети или его отключении немедленно обесточить все электробытовые приборы, выдернуть вилки из розеток, чтобы во время вашего отсутствия при внезапном включении электричества не произошел пожар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68150" y="3927087"/>
            <a:ext cx="641805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>
              <a:lnSpc>
                <a:spcPct val="70000"/>
              </a:lnSpc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Не прикасаться  к оборванным или провисшим проводам и не приближаться к ним ближе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5-8м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60928" y="4595091"/>
            <a:ext cx="528741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Если токоведущий провод оборвался и упал вблизи, выходить из зоны поражения током следует мелкими шагами (прыжками держа ступни ног вместе). Перейти на обычный шаг можно, оказавшись на расстоянии не менее 10 м от  опасного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провода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151A360-C014-4F8B-9346-96010409A4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6712" y="1092436"/>
            <a:ext cx="5148000" cy="8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7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2373</Words>
  <Application>Microsoft Office PowerPoint</Application>
  <PresentationFormat>Широкоэкранный</PresentationFormat>
  <Paragraphs>249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31" baseType="lpstr">
      <vt:lpstr>Arial</vt:lpstr>
      <vt:lpstr>Arial Narrow</vt:lpstr>
      <vt:lpstr>Bahnschrift Condensed</vt:lpstr>
      <vt:lpstr>Bahnschrift Light Condensed</vt:lpstr>
      <vt:lpstr>Bahnschrift SemiBold Condensed</vt:lpstr>
      <vt:lpstr>Calibri</vt:lpstr>
      <vt:lpstr>Calibri Light</vt:lpstr>
      <vt:lpstr>Proxima Nova Semibold</vt:lpstr>
      <vt:lpstr>PT Sans</vt:lpstr>
      <vt:lpstr>Times New Roman</vt:lpstr>
      <vt:lpstr>Wingdings</vt:lpstr>
      <vt:lpstr>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Яркин Василий Васильевич</cp:lastModifiedBy>
  <cp:revision>55</cp:revision>
  <dcterms:created xsi:type="dcterms:W3CDTF">2020-05-18T13:32:58Z</dcterms:created>
  <dcterms:modified xsi:type="dcterms:W3CDTF">2023-01-30T08:20:26Z</dcterms:modified>
</cp:coreProperties>
</file>